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19" r:id="rId2"/>
    <p:sldId id="2833" r:id="rId3"/>
    <p:sldId id="2834" r:id="rId4"/>
    <p:sldId id="2820" r:id="rId5"/>
    <p:sldId id="2815" r:id="rId6"/>
    <p:sldId id="2823" r:id="rId7"/>
    <p:sldId id="2824" r:id="rId8"/>
    <p:sldId id="2826" r:id="rId9"/>
    <p:sldId id="2825" r:id="rId10"/>
    <p:sldId id="2810" r:id="rId11"/>
    <p:sldId id="2832" r:id="rId12"/>
    <p:sldId id="2814" r:id="rId13"/>
    <p:sldId id="2827" r:id="rId14"/>
    <p:sldId id="259" r:id="rId15"/>
    <p:sldId id="264" r:id="rId16"/>
    <p:sldId id="261" r:id="rId17"/>
    <p:sldId id="262" r:id="rId18"/>
    <p:sldId id="263" r:id="rId19"/>
    <p:sldId id="2837" r:id="rId20"/>
    <p:sldId id="2835" r:id="rId21"/>
    <p:sldId id="266" r:id="rId22"/>
    <p:sldId id="2836" r:id="rId23"/>
    <p:sldId id="267" r:id="rId24"/>
    <p:sldId id="268" r:id="rId25"/>
    <p:sldId id="2828" r:id="rId26"/>
    <p:sldId id="2829" r:id="rId27"/>
    <p:sldId id="2830" r:id="rId28"/>
    <p:sldId id="2831" r:id="rId29"/>
    <p:sldId id="2822" r:id="rId30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6">
          <p15:clr>
            <a:srgbClr val="A4A3A4"/>
          </p15:clr>
        </p15:guide>
        <p15:guide id="4" pos="512">
          <p15:clr>
            <a:srgbClr val="A4A3A4"/>
          </p15:clr>
        </p15:guide>
        <p15:guide id="5" pos="76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55"/>
    <a:srgbClr val="FF0066"/>
    <a:srgbClr val="FBC9CC"/>
    <a:srgbClr val="C00000"/>
    <a:srgbClr val="CC0000"/>
    <a:srgbClr val="ECECEC"/>
    <a:srgbClr val="0070C0"/>
    <a:srgbClr val="00B0F0"/>
    <a:srgbClr val="FFFFFF"/>
    <a:srgbClr val="07A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85490" autoAdjust="0"/>
  </p:normalViewPr>
  <p:slideViewPr>
    <p:cSldViewPr>
      <p:cViewPr varScale="1">
        <p:scale>
          <a:sx n="64" d="100"/>
          <a:sy n="64" d="100"/>
        </p:scale>
        <p:origin x="724" y="36"/>
      </p:cViewPr>
      <p:guideLst>
        <p:guide orient="horz" pos="373"/>
        <p:guide orient="horz" pos="4183"/>
        <p:guide pos="4056"/>
        <p:guide pos="512"/>
        <p:guide pos="7613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2021/10/12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sv-SE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sv-SE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sv-SE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sv-SE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sv-SE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幸运日素材 淘宝店：https://shop145643496.taobao.com
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45C20-9DC3-4C93-855F-0906F529D9E0}" type="datetimeFigureOut">
              <a:rPr lang="zh-CN" altLang="en-US"/>
              <a:t>2021/10/12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595A7-F137-4A1C-94F3-17BF434764D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018" y="290513"/>
            <a:ext cx="11572715" cy="120491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018" y="1687514"/>
            <a:ext cx="11572715" cy="477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12F86-CEC4-49EB-8B7F-249AAA44CCD9}" type="datetimeFigureOut">
              <a:rPr lang="zh-CN" altLang="en-US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E52F29-FB64-4B43-91C8-3826701FA6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30"/>
            </a:lvl1pPr>
            <a:lvl2pPr marL="481965" indent="0" algn="ctr">
              <a:buNone/>
              <a:defRPr sz="2110"/>
            </a:lvl2pPr>
            <a:lvl3pPr marL="964565" indent="0" algn="ctr">
              <a:buNone/>
              <a:defRPr sz="1900"/>
            </a:lvl3pPr>
            <a:lvl4pPr marL="1446530" indent="0" algn="ctr">
              <a:buNone/>
              <a:defRPr sz="1685"/>
            </a:lvl4pPr>
            <a:lvl5pPr marL="1928495" indent="0" algn="ctr">
              <a:buNone/>
              <a:defRPr sz="1685"/>
            </a:lvl5pPr>
            <a:lvl6pPr marL="2411095" indent="0" algn="ctr">
              <a:buNone/>
              <a:defRPr sz="1685"/>
            </a:lvl6pPr>
            <a:lvl7pPr marL="2893060" indent="0" algn="ctr">
              <a:buNone/>
              <a:defRPr sz="1685"/>
            </a:lvl7pPr>
            <a:lvl8pPr marL="3375025" indent="0" algn="ctr">
              <a:buNone/>
              <a:defRPr sz="1685"/>
            </a:lvl8pPr>
            <a:lvl9pPr marL="3856990" indent="0" algn="ctr">
              <a:buNone/>
              <a:defRPr sz="168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file:///C:\Users\LMY\Downloads\MXBC_comp_v002_0717-2_nologo.mp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36"/>
            <a:ext cx="12858750" cy="2664296"/>
          </a:xfrm>
          <a:prstGeom prst="rect">
            <a:avLst/>
          </a:prstGeom>
        </p:spPr>
      </p:pic>
      <p:pic>
        <p:nvPicPr>
          <p:cNvPr id="11" name="图片 1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" y="1559636"/>
            <a:ext cx="2359012" cy="26642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80903" y="2476285"/>
            <a:ext cx="114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latin typeface="+mn-ea"/>
                <a:ea typeface="+mn-ea"/>
              </a:rPr>
              <a:t>奶茶界拼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多多</a:t>
            </a:r>
            <a:r>
              <a:rPr lang="en-US" altLang="zh-CN" sz="4800" b="1" dirty="0">
                <a:solidFill>
                  <a:schemeClr val="bg1"/>
                </a:solidFill>
                <a:latin typeface="+mn-ea"/>
                <a:ea typeface="+mn-ea"/>
              </a:rPr>
              <a:t>——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蜜雪冰城出圈背后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884A52-BFBC-41A4-BBEC-DA1DD06F3FA1}"/>
              </a:ext>
            </a:extLst>
          </p:cNvPr>
          <p:cNvSpPr txBox="1"/>
          <p:nvPr/>
        </p:nvSpPr>
        <p:spPr>
          <a:xfrm>
            <a:off x="5358130" y="4675505"/>
            <a:ext cx="599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第一组：</a:t>
            </a:r>
            <a:r>
              <a:rPr lang="zh-CN" altLang="en-US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李梦一</a:t>
            </a:r>
            <a:r>
              <a:rPr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林丽</a:t>
            </a:r>
            <a:r>
              <a:rPr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嵇琰舒</a:t>
            </a:r>
            <a:r>
              <a:rPr lang="zh-CN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胡雨欣</a:t>
            </a:r>
            <a:endParaRPr lang="zh-CN" sz="2400" b="1" dirty="0">
              <a:solidFill>
                <a:srgbClr val="E400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371931-6E2A-4CD8-AB5A-4ED9AEE0DC33}"/>
              </a:ext>
            </a:extLst>
          </p:cNvPr>
          <p:cNvSpPr txBox="1"/>
          <p:nvPr/>
        </p:nvSpPr>
        <p:spPr>
          <a:xfrm>
            <a:off x="5357840" y="5272716"/>
            <a:ext cx="3557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E400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2021.10.12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淘宝店 bossppt 出品 10"/>
          <p:cNvSpPr/>
          <p:nvPr/>
        </p:nvSpPr>
        <p:spPr bwMode="auto">
          <a:xfrm>
            <a:off x="9297692" y="4410295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4" name="淘宝店 bossppt 出品 10"/>
          <p:cNvSpPr/>
          <p:nvPr/>
        </p:nvSpPr>
        <p:spPr bwMode="auto">
          <a:xfrm>
            <a:off x="9297692" y="1691134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5" name="淘宝店 bossppt 出品 10"/>
          <p:cNvSpPr/>
          <p:nvPr/>
        </p:nvSpPr>
        <p:spPr bwMode="auto">
          <a:xfrm>
            <a:off x="6752774" y="1691134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6" name="淘宝店 bossppt 出品 10"/>
          <p:cNvSpPr/>
          <p:nvPr/>
        </p:nvSpPr>
        <p:spPr bwMode="auto">
          <a:xfrm>
            <a:off x="6752774" y="4410295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7" name="淘宝店 bossppt 出品10"/>
          <p:cNvSpPr/>
          <p:nvPr/>
        </p:nvSpPr>
        <p:spPr bwMode="auto">
          <a:xfrm>
            <a:off x="6937134" y="1490611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8" name="淘宝店 bossppt 出品 10"/>
          <p:cNvSpPr/>
          <p:nvPr/>
        </p:nvSpPr>
        <p:spPr bwMode="auto">
          <a:xfrm>
            <a:off x="9482050" y="1490611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9" name="淘宝店 bossppt 出品10"/>
          <p:cNvSpPr/>
          <p:nvPr/>
        </p:nvSpPr>
        <p:spPr bwMode="auto">
          <a:xfrm>
            <a:off x="6937134" y="4209772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0" name="淘宝店 bossppt 出品 10"/>
          <p:cNvSpPr/>
          <p:nvPr/>
        </p:nvSpPr>
        <p:spPr bwMode="auto">
          <a:xfrm>
            <a:off x="9482050" y="4209772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1" name="淘宝店 bossppt 出品 110"/>
          <p:cNvSpPr/>
          <p:nvPr/>
        </p:nvSpPr>
        <p:spPr>
          <a:xfrm>
            <a:off x="6700028" y="1490612"/>
            <a:ext cx="1016638" cy="1016775"/>
          </a:xfrm>
          <a:prstGeom prst="ellipse">
            <a:avLst/>
          </a:prstGeom>
          <a:solidFill>
            <a:srgbClr val="E40055"/>
          </a:solidFill>
          <a:ln w="28575" cap="flat">
            <a:noFill/>
            <a:prstDash val="solid"/>
            <a:miter lim="800000"/>
          </a:ln>
          <a:effectLst/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2" name="淘宝店 bossppt 出品 111"/>
          <p:cNvSpPr/>
          <p:nvPr/>
        </p:nvSpPr>
        <p:spPr>
          <a:xfrm>
            <a:off x="10653970" y="1490613"/>
            <a:ext cx="1016638" cy="1016776"/>
          </a:xfrm>
          <a:prstGeom prst="ellipse">
            <a:avLst/>
          </a:prstGeom>
          <a:solidFill>
            <a:srgbClr val="E40055"/>
          </a:solidFill>
          <a:ln w="28575" cap="flat" cmpd="sng" algn="ctr">
            <a:noFill/>
            <a:prstDash val="solid"/>
            <a:miter lim="800000"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3" name="淘宝店 bossppt 出品 112"/>
          <p:cNvSpPr/>
          <p:nvPr/>
        </p:nvSpPr>
        <p:spPr>
          <a:xfrm>
            <a:off x="7208348" y="5711635"/>
            <a:ext cx="1016639" cy="1016775"/>
          </a:xfrm>
          <a:prstGeom prst="ellipse">
            <a:avLst/>
          </a:prstGeom>
          <a:solidFill>
            <a:srgbClr val="E40055"/>
          </a:solidFill>
          <a:ln w="28575" cap="flat" cmpd="sng" algn="ctr">
            <a:noFill/>
            <a:prstDash val="solid"/>
            <a:miter lim="800000"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4" name="淘宝店 bossppt 出品 113"/>
          <p:cNvSpPr/>
          <p:nvPr/>
        </p:nvSpPr>
        <p:spPr>
          <a:xfrm>
            <a:off x="10330012" y="5777232"/>
            <a:ext cx="1016639" cy="1016775"/>
          </a:xfrm>
          <a:prstGeom prst="ellipse">
            <a:avLst/>
          </a:prstGeom>
          <a:solidFill>
            <a:srgbClr val="E40055"/>
          </a:solidFill>
          <a:ln w="28575" cap="flat" cmpd="sng" algn="ctr">
            <a:noFill/>
            <a:prstDash val="solid"/>
            <a:miter lim="800000"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54" name="淘宝店 bossppt 出品 84"/>
          <p:cNvSpPr txBox="1"/>
          <p:nvPr/>
        </p:nvSpPr>
        <p:spPr>
          <a:xfrm>
            <a:off x="7380662" y="2328908"/>
            <a:ext cx="1427908" cy="1205357"/>
          </a:xfrm>
          <a:prstGeom prst="rect">
            <a:avLst/>
          </a:prstGeom>
          <a:noFill/>
        </p:spPr>
        <p:txBody>
          <a:bodyPr wrap="square" lIns="96418" tIns="48210" rIns="96418" bIns="48210">
            <a:spAutoFit/>
          </a:bodyPr>
          <a:lstStyle/>
          <a:p>
            <a:pPr algn="just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蜜雪冰城首席品控官，兼品牌终身代言人</a:t>
            </a:r>
            <a:endParaRPr lang="zh-CN" altLang="en-US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淘宝店 bossppt 出品 84"/>
          <p:cNvSpPr txBox="1"/>
          <p:nvPr/>
        </p:nvSpPr>
        <p:spPr>
          <a:xfrm>
            <a:off x="9541305" y="2306864"/>
            <a:ext cx="1280558" cy="1205357"/>
          </a:xfrm>
          <a:prstGeom prst="rect">
            <a:avLst/>
          </a:prstGeom>
          <a:noFill/>
        </p:spPr>
        <p:txBody>
          <a:bodyPr wrap="square" lIns="96418" tIns="48210" rIns="96418" bIns="48210">
            <a:spAutoFit/>
          </a:bodyPr>
          <a:lstStyle/>
          <a:p>
            <a:pPr algn="just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你爱我我爱你，蜜雪冰城甜蜜蜜</a:t>
            </a:r>
            <a:endParaRPr lang="en-US" altLang="zh-CN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6" name="淘宝店 bossppt 出品 84"/>
          <p:cNvSpPr txBox="1"/>
          <p:nvPr/>
        </p:nvSpPr>
        <p:spPr>
          <a:xfrm>
            <a:off x="7029752" y="4571875"/>
            <a:ext cx="2028317" cy="1205357"/>
          </a:xfrm>
          <a:prstGeom prst="rect">
            <a:avLst/>
          </a:prstGeom>
          <a:noFill/>
        </p:spPr>
        <p:txBody>
          <a:bodyPr wrap="square" lIns="96418" tIns="48210" rIns="96418" bIns="48210">
            <a:spAutoFit/>
          </a:bodyPr>
          <a:lstStyle/>
          <a:p>
            <a:pPr algn="just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唱歌跳舞，研究冰淇淋与茶的新奇吃法，看到喜欢的奶茶店忍不住舔嘴巴</a:t>
            </a:r>
            <a:endParaRPr lang="zh-CN" altLang="en-US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7" name="淘宝店 bossppt 出品 84"/>
          <p:cNvSpPr txBox="1"/>
          <p:nvPr/>
        </p:nvSpPr>
        <p:spPr>
          <a:xfrm>
            <a:off x="9542330" y="4778171"/>
            <a:ext cx="2115918" cy="928358"/>
          </a:xfrm>
          <a:prstGeom prst="rect">
            <a:avLst/>
          </a:prstGeom>
          <a:noFill/>
        </p:spPr>
        <p:txBody>
          <a:bodyPr wrap="square" lIns="96418" tIns="48210" rIns="96418" bIns="48210">
            <a:spAutoFit/>
          </a:bodyPr>
          <a:lstStyle/>
          <a:p>
            <a:pPr algn="just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我是手拿冰淇淋权杖的雪王，一生只爱冰淇淋与茶</a:t>
            </a:r>
            <a:endParaRPr lang="zh-CN" altLang="en-US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品牌</a:t>
            </a:r>
            <a:r>
              <a:rPr lang="en-US" altLang="zh-CN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IP——</a:t>
            </a:r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雪王</a:t>
            </a:r>
            <a:endParaRPr lang="zh-CN" altLang="en-US" sz="24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3" y="904552"/>
            <a:ext cx="5400675" cy="6057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8581" y="1773486"/>
            <a:ext cx="77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职位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66330" y="1798944"/>
            <a:ext cx="100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口头禅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71430" y="5992851"/>
            <a:ext cx="714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爱好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458304" y="5940204"/>
            <a:ext cx="70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自我介绍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 bossppt 出品 54"/>
          <p:cNvSpPr/>
          <p:nvPr/>
        </p:nvSpPr>
        <p:spPr>
          <a:xfrm>
            <a:off x="3988325" y="2076511"/>
            <a:ext cx="4890180" cy="253416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淘宝店 bossppt 出品 3"/>
          <p:cNvCxnSpPr/>
          <p:nvPr/>
        </p:nvCxnSpPr>
        <p:spPr>
          <a:xfrm flipV="1">
            <a:off x="3711276" y="2070913"/>
            <a:ext cx="2691312" cy="29853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店 bossppt 出品 4"/>
          <p:cNvCxnSpPr/>
          <p:nvPr/>
        </p:nvCxnSpPr>
        <p:spPr>
          <a:xfrm flipV="1">
            <a:off x="3936592" y="2079390"/>
            <a:ext cx="1927603" cy="1288510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店 bossppt 出品 5"/>
          <p:cNvCxnSpPr/>
          <p:nvPr/>
        </p:nvCxnSpPr>
        <p:spPr>
          <a:xfrm flipV="1">
            <a:off x="4593259" y="2161145"/>
            <a:ext cx="1170440" cy="2250504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淘宝店 bossppt 出品 6"/>
          <p:cNvCxnSpPr/>
          <p:nvPr/>
        </p:nvCxnSpPr>
        <p:spPr>
          <a:xfrm flipH="1" flipV="1">
            <a:off x="6414542" y="2076511"/>
            <a:ext cx="1473790" cy="1855181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淘宝店 bossppt 出品 7"/>
          <p:cNvCxnSpPr/>
          <p:nvPr/>
        </p:nvCxnSpPr>
        <p:spPr>
          <a:xfrm flipH="1" flipV="1">
            <a:off x="6402588" y="2070914"/>
            <a:ext cx="2030864" cy="1138161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淘宝店 bossppt 出品 8"/>
          <p:cNvCxnSpPr/>
          <p:nvPr/>
        </p:nvCxnSpPr>
        <p:spPr>
          <a:xfrm>
            <a:off x="6402587" y="2070911"/>
            <a:ext cx="2617287" cy="19414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店 bossppt 出品 9"/>
          <p:cNvSpPr/>
          <p:nvPr/>
        </p:nvSpPr>
        <p:spPr>
          <a:xfrm>
            <a:off x="3659903" y="2708912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淘宝店 bossppt 出品 10"/>
          <p:cNvSpPr/>
          <p:nvPr/>
        </p:nvSpPr>
        <p:spPr>
          <a:xfrm>
            <a:off x="4320083" y="3520190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淘宝店 bossppt 出品 11"/>
          <p:cNvSpPr/>
          <p:nvPr/>
        </p:nvSpPr>
        <p:spPr>
          <a:xfrm>
            <a:off x="5245750" y="3924593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淘宝店 bossppt 出品 12"/>
          <p:cNvSpPr/>
          <p:nvPr/>
        </p:nvSpPr>
        <p:spPr>
          <a:xfrm>
            <a:off x="6467107" y="4017193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淘宝店 bossppt 出品 13"/>
          <p:cNvSpPr/>
          <p:nvPr/>
        </p:nvSpPr>
        <p:spPr>
          <a:xfrm>
            <a:off x="8353233" y="1637744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淘宝店 bossppt 出品 14"/>
          <p:cNvSpPr/>
          <p:nvPr/>
        </p:nvSpPr>
        <p:spPr>
          <a:xfrm>
            <a:off x="3619406" y="1621709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030005" y="1625969"/>
            <a:ext cx="2292236" cy="92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让品牌更强大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让伙伴更富有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让全球每个人享受高质量平价的美味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1082001" y="3002621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简单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专注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做受人尊敬的百年品牌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1934548" y="388833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真人真心真产品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不走捷径不骗人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0" name="Text Placeholder 2"/>
          <p:cNvSpPr txBox="1"/>
          <p:nvPr/>
        </p:nvSpPr>
        <p:spPr>
          <a:xfrm>
            <a:off x="6573679" y="4952771"/>
            <a:ext cx="1688681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正直、友善、热情、进取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2" name="Text Placeholder 2"/>
          <p:cNvSpPr txBox="1"/>
          <p:nvPr/>
        </p:nvSpPr>
        <p:spPr>
          <a:xfrm>
            <a:off x="9260391" y="3286397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英雄不论出身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不放过每一匹千里马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4" name="Text Placeholder 2"/>
          <p:cNvSpPr txBox="1"/>
          <p:nvPr/>
        </p:nvSpPr>
        <p:spPr>
          <a:xfrm>
            <a:off x="9396837" y="1711741"/>
            <a:ext cx="2431908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你爱我我爱你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蜜雪冰城甜蜜蜜</a:t>
            </a:r>
            <a:endParaRPr lang="en-GB" altLang="zh-CN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8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企业文化</a:t>
            </a:r>
            <a:endParaRPr lang="zh-CN" altLang="en-US" sz="24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cxnSp>
        <p:nvCxnSpPr>
          <p:cNvPr id="45" name="淘宝店 bossppt 出品 5"/>
          <p:cNvCxnSpPr/>
          <p:nvPr/>
        </p:nvCxnSpPr>
        <p:spPr>
          <a:xfrm flipV="1">
            <a:off x="5652522" y="2053227"/>
            <a:ext cx="231733" cy="2405161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淘宝店 bossppt 出品 6"/>
          <p:cNvCxnSpPr/>
          <p:nvPr/>
        </p:nvCxnSpPr>
        <p:spPr>
          <a:xfrm flipH="1" flipV="1">
            <a:off x="6504002" y="2041497"/>
            <a:ext cx="353603" cy="2174039"/>
          </a:xfrm>
          <a:prstGeom prst="line">
            <a:avLst/>
          </a:prstGeom>
          <a:ln w="76200"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淘宝店 bossppt 出品 13"/>
          <p:cNvSpPr/>
          <p:nvPr/>
        </p:nvSpPr>
        <p:spPr>
          <a:xfrm>
            <a:off x="8226412" y="2822267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淘宝店 bossppt 出品 13"/>
          <p:cNvSpPr/>
          <p:nvPr/>
        </p:nvSpPr>
        <p:spPr>
          <a:xfrm>
            <a:off x="7529831" y="3665905"/>
            <a:ext cx="928260" cy="928260"/>
          </a:xfrm>
          <a:prstGeom prst="ellipse">
            <a:avLst/>
          </a:prstGeom>
          <a:solidFill>
            <a:srgbClr val="E40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709270" y="1841442"/>
            <a:ext cx="70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使命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768317" y="2970792"/>
            <a:ext cx="88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愿景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339205" y="3603651"/>
            <a:ext cx="96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核心价值观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372902" y="4076732"/>
            <a:ext cx="75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经营理念</a:t>
            </a:r>
          </a:p>
        </p:txBody>
      </p:sp>
      <p:sp>
        <p:nvSpPr>
          <p:cNvPr id="56" name="文本框 55"/>
          <p:cNvSpPr txBox="1"/>
          <p:nvPr/>
        </p:nvSpPr>
        <p:spPr>
          <a:xfrm flipH="1">
            <a:off x="6582219" y="4104445"/>
            <a:ext cx="722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伙伴精神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642662" y="3773437"/>
            <a:ext cx="792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行为理念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341723" y="2900746"/>
            <a:ext cx="72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rPr>
              <a:t>人才理念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375138" y="1867467"/>
            <a:ext cx="96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slogan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淘宝店 bossppt 出品 26"/>
          <p:cNvGrpSpPr/>
          <p:nvPr/>
        </p:nvGrpSpPr>
        <p:grpSpPr>
          <a:xfrm>
            <a:off x="5270636" y="954526"/>
            <a:ext cx="1971958" cy="1971958"/>
            <a:chOff x="3851771" y="1163107"/>
            <a:chExt cx="1402358" cy="1402358"/>
          </a:xfrm>
          <a:effectLst/>
        </p:grpSpPr>
        <p:grpSp>
          <p:nvGrpSpPr>
            <p:cNvPr id="48" name="淘宝店chenying0907出品 27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淘宝店 bossppt 出品 3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49" name="TextBox 29"/>
            <p:cNvSpPr txBox="1"/>
            <p:nvPr/>
          </p:nvSpPr>
          <p:spPr>
            <a:xfrm>
              <a:off x="4019658" y="1694281"/>
              <a:ext cx="1006826" cy="32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</a:rPr>
                <a:t>企业文化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971787" y="4852853"/>
            <a:ext cx="2543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近者悦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远者来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以奋斗者为本以顾客为中心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86836" y="4398639"/>
            <a:ext cx="3041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</a:rPr>
              <a:t>三现主义、知行合一、率先垂范、凡事彻底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一杯产品的诞生过程</a:t>
            </a:r>
            <a:endParaRPr lang="zh-CN" altLang="en-US" sz="24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494"/>
            <a:ext cx="12858750" cy="4681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 bossppt 出品 1"/>
          <p:cNvSpPr/>
          <p:nvPr/>
        </p:nvSpPr>
        <p:spPr>
          <a:xfrm>
            <a:off x="5158847" y="1026415"/>
            <a:ext cx="2581348" cy="2581348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淘宝店 bossppt 出品 2"/>
          <p:cNvGrpSpPr/>
          <p:nvPr/>
        </p:nvGrpSpPr>
        <p:grpSpPr>
          <a:xfrm>
            <a:off x="5006191" y="4646999"/>
            <a:ext cx="1514766" cy="473206"/>
            <a:chOff x="4369395" y="3284984"/>
            <a:chExt cx="1436675" cy="448810"/>
          </a:xfrm>
        </p:grpSpPr>
        <p:sp>
          <p:nvSpPr>
            <p:cNvPr id="4" name="淘宝店 bossppt 出品 9"/>
            <p:cNvSpPr txBox="1"/>
            <p:nvPr/>
          </p:nvSpPr>
          <p:spPr>
            <a:xfrm>
              <a:off x="4581936" y="3284984"/>
              <a:ext cx="1224134" cy="4488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企业发展战略</a:t>
              </a:r>
            </a:p>
            <a:p>
              <a:pPr marL="0" lvl="1"/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淘宝店chenying0907出品 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" name="淘宝店 bossppt 出品 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" name="淘宝店 bossppt 出品 7"/>
          <p:cNvGrpSpPr/>
          <p:nvPr/>
        </p:nvGrpSpPr>
        <p:grpSpPr>
          <a:xfrm>
            <a:off x="6748723" y="4647001"/>
            <a:ext cx="1514766" cy="246221"/>
            <a:chOff x="4369395" y="3284984"/>
            <a:chExt cx="1436675" cy="233527"/>
          </a:xfrm>
        </p:grpSpPr>
        <p:sp>
          <p:nvSpPr>
            <p:cNvPr id="9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商业发展逻辑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淘宝店chenying0907出品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淘宝店 bossppt 出品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3" name="淘宝店 bossppt 出品 12"/>
          <p:cNvGrpSpPr/>
          <p:nvPr/>
        </p:nvGrpSpPr>
        <p:grpSpPr>
          <a:xfrm>
            <a:off x="5006191" y="5059457"/>
            <a:ext cx="1514766" cy="246221"/>
            <a:chOff x="4369395" y="3284984"/>
            <a:chExt cx="1436675" cy="233527"/>
          </a:xfrm>
        </p:grpSpPr>
        <p:sp>
          <p:nvSpPr>
            <p:cNvPr id="14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营销策略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淘宝店chenying0907出品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淘宝店 bossppt 出品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8" name="淘宝店 bossppt 出品 17"/>
          <p:cNvGrpSpPr/>
          <p:nvPr/>
        </p:nvGrpSpPr>
        <p:grpSpPr>
          <a:xfrm>
            <a:off x="6748723" y="5058846"/>
            <a:ext cx="1514766" cy="246221"/>
            <a:chOff x="4369395" y="3284984"/>
            <a:chExt cx="1436675" cy="233527"/>
          </a:xfrm>
        </p:grpSpPr>
        <p:sp>
          <p:nvSpPr>
            <p:cNvPr id="19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引资战略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淘宝店chenying0907出品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淘宝店 bossppt 出品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3" name="标题 4"/>
          <p:cNvSpPr txBox="1"/>
          <p:nvPr/>
        </p:nvSpPr>
        <p:spPr>
          <a:xfrm>
            <a:off x="5111656" y="4028168"/>
            <a:ext cx="2897394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相关战略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策略分析</a:t>
            </a:r>
          </a:p>
        </p:txBody>
      </p:sp>
      <p:sp>
        <p:nvSpPr>
          <p:cNvPr id="24" name="淘宝店 bossppt 出品 23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5" name="淘宝店 bossppt 出品 24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6" name="淘宝店 bossppt 出品 25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淘宝店 bossppt 出品 26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8" name="淘宝店 bossppt 出品 27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淘宝店 bossppt 出品 28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0" name="淘宝店 bossppt 出品 29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1" name="淘宝店 bossppt 出品 30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2" name="淘宝店 bossppt 出品 31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3" name="淘宝店 bossppt 出品 32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标题 4"/>
          <p:cNvSpPr txBox="1"/>
          <p:nvPr/>
        </p:nvSpPr>
        <p:spPr>
          <a:xfrm>
            <a:off x="5214623" y="2933027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 </a:t>
            </a:r>
            <a:r>
              <a:rPr lang="en-US" altLang="zh-CN" sz="253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</a:t>
            </a:r>
            <a:endParaRPr lang="zh-CN" altLang="en-US" sz="253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淘宝店 bossppt 出品 35"/>
          <p:cNvSpPr/>
          <p:nvPr/>
        </p:nvSpPr>
        <p:spPr>
          <a:xfrm>
            <a:off x="5268244" y="1135812"/>
            <a:ext cx="2362557" cy="236255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cxnSp>
        <p:nvCxnSpPr>
          <p:cNvPr id="37" name="淘宝店 bossppt 出品 36"/>
          <p:cNvCxnSpPr/>
          <p:nvPr/>
        </p:nvCxnSpPr>
        <p:spPr>
          <a:xfrm>
            <a:off x="5006191" y="4527389"/>
            <a:ext cx="3159447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淘宝店 bossppt 出品 5"/>
          <p:cNvSpPr>
            <a:spLocks noChangeArrowheads="1"/>
          </p:cNvSpPr>
          <p:nvPr/>
        </p:nvSpPr>
        <p:spPr bwMode="auto">
          <a:xfrm>
            <a:off x="354" y="7151273"/>
            <a:ext cx="12882391" cy="85951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75" y="1424907"/>
            <a:ext cx="1044843" cy="144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/>
          <p:cNvSpPr txBox="1"/>
          <p:nvPr/>
        </p:nvSpPr>
        <p:spPr>
          <a:xfrm>
            <a:off x="273410" y="261132"/>
            <a:ext cx="3746538" cy="4817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53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蜜雪冰城的”上位之路”</a:t>
            </a:r>
            <a:endParaRPr lang="en-US" altLang="zh-CN" sz="2530" b="1" spc="316" dirty="0">
              <a:solidFill>
                <a:srgbClr val="6A01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6649" y="1422421"/>
            <a:ext cx="11546122" cy="469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1996年：创始人张红超发现刨冰商机，开始售卖相关冷饮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2000年：张红超开设蜜雪冰城线下店铺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2006年：推出新鲜冰淇淋，引发市场轰动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2007年：正式开启加盟模式，同年加盟店发展至26家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2012年：实现核心原材料全部自产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2014年：自建仓储物流中心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2018年：打造集产品研发、生产与物流为一体的生态园</a:t>
            </a:r>
            <a:endParaRPr lang="en-US" altLang="zh-CN" sz="2530" dirty="0"/>
          </a:p>
          <a:p>
            <a:pPr marL="481965" indent="-481965">
              <a:lnSpc>
                <a:spcPct val="150000"/>
              </a:lnSpc>
              <a:buClr>
                <a:srgbClr val="E40055"/>
              </a:buClr>
              <a:buFont typeface="Wingdings" panose="05000000000000000000" charset="0"/>
              <a:buChar char=""/>
            </a:pPr>
            <a:r>
              <a:rPr lang="zh-CN" altLang="en-US" sz="2530" dirty="0"/>
              <a:t>2020年：全国线下店铺数量突破10,000家</a:t>
            </a:r>
          </a:p>
        </p:txBody>
      </p:sp>
      <p:sp>
        <p:nvSpPr>
          <p:cNvPr id="5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/>
          <p:cNvSpPr txBox="1"/>
          <p:nvPr/>
        </p:nvSpPr>
        <p:spPr>
          <a:xfrm>
            <a:off x="320465" y="258961"/>
            <a:ext cx="4082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企业发展战略</a:t>
            </a:r>
            <a:endParaRPr lang="zh-CN" altLang="en-US" sz="2400" b="1" spc="316" dirty="0">
              <a:solidFill>
                <a:srgbClr val="6A01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044" y="1310583"/>
            <a:ext cx="675917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+mn-ea"/>
                <a:cs typeface="+mn-ea"/>
              </a:rPr>
              <a:t>简化菜单</a:t>
            </a:r>
            <a:r>
              <a:rPr lang="en-US" altLang="zh-CN" dirty="0">
                <a:latin typeface="+mn-ea"/>
                <a:cs typeface="+mn-ea"/>
              </a:rPr>
              <a:t>SKU</a:t>
            </a:r>
            <a:r>
              <a:rPr lang="zh-CN" altLang="en-US" dirty="0">
                <a:latin typeface="+mn-ea"/>
                <a:cs typeface="+mn-ea"/>
              </a:rPr>
              <a:t>，产品标准化程度高；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+mn-ea"/>
                <a:cs typeface="+mn-ea"/>
              </a:rPr>
              <a:t>四类店型功能丰富、选址灵活，基本覆盖全消费场景；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+mn-ea"/>
                <a:cs typeface="+mn-ea"/>
              </a:rPr>
              <a:t>追求极致性价比，聚焦下沉市场；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+mn-ea"/>
                <a:cs typeface="+mn-ea"/>
              </a:rPr>
              <a:t>打造供应链闭环，专注于加盟模式</a:t>
            </a:r>
            <a:r>
              <a:rPr lang="en-US" altLang="zh-CN" dirty="0">
                <a:latin typeface="+mn-ea"/>
                <a:cs typeface="+mn-ea"/>
              </a:rPr>
              <a:t>;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+mn-ea"/>
                <a:cs typeface="+mn-ea"/>
              </a:rPr>
              <a:t>扩大</a:t>
            </a:r>
            <a:r>
              <a:rPr lang="en-US" altLang="zh-CN" dirty="0" err="1">
                <a:latin typeface="+mn-ea"/>
                <a:cs typeface="+mn-ea"/>
              </a:rPr>
              <a:t>开店空间</a:t>
            </a:r>
            <a:r>
              <a:rPr lang="zh-CN" altLang="en-US" dirty="0">
                <a:latin typeface="+mn-ea"/>
                <a:cs typeface="+mn-ea"/>
              </a:rPr>
              <a:t>。</a:t>
            </a:r>
            <a:endParaRPr lang="en-US" altLang="zh-CN" dirty="0">
              <a:latin typeface="+mn-ea"/>
              <a:cs typeface="+mn-ea"/>
            </a:endParaRPr>
          </a:p>
          <a:p>
            <a:pPr marL="301625" indent="-301625"/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43" y="3945143"/>
            <a:ext cx="6323211" cy="21952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0361" y="6140386"/>
            <a:ext cx="3409391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85" dirty="0"/>
          </a:p>
          <a:p>
            <a:r>
              <a:rPr lang="zh-CN" altLang="en-US" sz="1685" dirty="0"/>
              <a:t>蜜雪冰城开店支持体系</a:t>
            </a:r>
          </a:p>
        </p:txBody>
      </p:sp>
      <p:pic>
        <p:nvPicPr>
          <p:cNvPr id="14" name="图片 13" descr="截屏2021-10-07 下午8.57.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647" y="946942"/>
            <a:ext cx="4650996" cy="1253659"/>
          </a:xfrm>
          <a:prstGeom prst="rect">
            <a:avLst/>
          </a:prstGeom>
        </p:spPr>
      </p:pic>
      <p:pic>
        <p:nvPicPr>
          <p:cNvPr id="15" name="图片 14" descr="截屏2021-10-07 下午8.58.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255" y="2252837"/>
            <a:ext cx="4681801" cy="4658362"/>
          </a:xfrm>
          <a:prstGeom prst="rect">
            <a:avLst/>
          </a:prstGeom>
        </p:spPr>
      </p:pic>
      <p:sp>
        <p:nvSpPr>
          <p:cNvPr id="9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/>
          <p:cNvSpPr txBox="1"/>
          <p:nvPr/>
        </p:nvSpPr>
        <p:spPr>
          <a:xfrm>
            <a:off x="431634" y="282609"/>
            <a:ext cx="4838509" cy="871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商业发展逻辑</a:t>
            </a:r>
            <a:endParaRPr lang="zh-CN" altLang="en-US" sz="2400" b="1" spc="316" dirty="0">
              <a:solidFill>
                <a:srgbClr val="6A01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buClrTx/>
              <a:buSzTx/>
              <a:buFontTx/>
            </a:pPr>
            <a:endParaRPr lang="zh-CN" altLang="en-US" sz="2530" b="1" spc="316" dirty="0">
              <a:solidFill>
                <a:srgbClr val="6A01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89485" y="993820"/>
          <a:ext cx="6905841" cy="2425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6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741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蜜雪冰城为何“火出圈”？</a:t>
                      </a:r>
                    </a:p>
                  </a:txBody>
                  <a:tcPr marL="96435" marR="96435" marT="48218" marB="48218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5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9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商业发展逻辑</a:t>
                      </a:r>
                    </a:p>
                  </a:txBody>
                  <a:tcPr marL="96435" marR="96435" marT="48218" marB="48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1</a:t>
                      </a: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、长尾理论（低价策略、下沉市场策略）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4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2</a:t>
                      </a: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、市场推广场景契合线上线下用户群（</a:t>
                      </a:r>
                      <a:r>
                        <a:rPr lang="en-US" altLang="zh-CN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B</a:t>
                      </a: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站、下沉市场“</a:t>
                      </a:r>
                      <a:r>
                        <a:rPr lang="en-US" altLang="zh-CN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low”</a:t>
                      </a: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街景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3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3</a:t>
                      </a:r>
                      <a:r>
                        <a:rPr lang="zh-CN" altLang="en-US" sz="19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pitchFamily="49" charset="-122"/>
                          <a:sym typeface="+mn-ea"/>
                        </a:rPr>
                        <a:t>、自建三位一体完整产业链（产品自主研发、自建生产物流中心、统一运营管理）</a:t>
                      </a:r>
                    </a:p>
                    <a:p>
                      <a:pPr>
                        <a:buNone/>
                      </a:pPr>
                      <a:endParaRPr lang="zh-CN" altLang="en-US" sz="1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292" y="1012571"/>
            <a:ext cx="3274114" cy="34341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r="12167" b="14058"/>
          <a:stretch>
            <a:fillRect/>
          </a:stretch>
        </p:blipFill>
        <p:spPr>
          <a:xfrm>
            <a:off x="8552292" y="4564606"/>
            <a:ext cx="3321661" cy="2422938"/>
          </a:xfrm>
          <a:prstGeom prst="rect">
            <a:avLst/>
          </a:prstGeom>
        </p:spPr>
      </p:pic>
      <p:pic>
        <p:nvPicPr>
          <p:cNvPr id="6" name="图片 5" descr="截屏2021-10-07 下午9.13.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85" y="3516542"/>
            <a:ext cx="6783958" cy="3665212"/>
          </a:xfrm>
          <a:prstGeom prst="rect">
            <a:avLst/>
          </a:prstGeom>
        </p:spPr>
      </p:pic>
      <p:sp>
        <p:nvSpPr>
          <p:cNvPr id="8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/>
          <p:cNvSpPr txBox="1"/>
          <p:nvPr/>
        </p:nvSpPr>
        <p:spPr>
          <a:xfrm>
            <a:off x="319796" y="200238"/>
            <a:ext cx="7119472" cy="4817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53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营销策略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467" b="9433"/>
          <a:stretch>
            <a:fillRect/>
          </a:stretch>
        </p:blipFill>
        <p:spPr>
          <a:xfrm>
            <a:off x="9366634" y="4456117"/>
            <a:ext cx="3057804" cy="21088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1815" t="19745" r="31349" b="1025"/>
          <a:stretch>
            <a:fillRect/>
          </a:stretch>
        </p:blipFill>
        <p:spPr>
          <a:xfrm>
            <a:off x="9451686" y="1055431"/>
            <a:ext cx="2972753" cy="3239959"/>
          </a:xfrm>
          <a:prstGeom prst="rect">
            <a:avLst/>
          </a:prstGeom>
        </p:spPr>
      </p:pic>
      <p:pic>
        <p:nvPicPr>
          <p:cNvPr id="4" name="图片 3" descr="截屏2021-10-07 下午9.13.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7" y="1621320"/>
            <a:ext cx="8562654" cy="4207661"/>
          </a:xfrm>
          <a:prstGeom prst="rect">
            <a:avLst/>
          </a:prstGeom>
        </p:spPr>
      </p:pic>
      <p:sp>
        <p:nvSpPr>
          <p:cNvPr id="8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/>
          <p:cNvSpPr txBox="1"/>
          <p:nvPr/>
        </p:nvSpPr>
        <p:spPr>
          <a:xfrm>
            <a:off x="159070" y="306048"/>
            <a:ext cx="4323900" cy="871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  <a:sym typeface="+mn-ea"/>
              </a:rPr>
              <a:t>引资战略  </a:t>
            </a:r>
          </a:p>
          <a:p>
            <a:pPr algn="just">
              <a:buClrTx/>
              <a:buSzTx/>
              <a:buFontTx/>
            </a:pPr>
            <a:endParaRPr lang="zh-CN" altLang="en-US" sz="2530" b="1" spc="316" dirty="0">
              <a:solidFill>
                <a:srgbClr val="6A01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999" y="1181333"/>
            <a:ext cx="11728278" cy="4603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高瓴资本、龙珠资本联合领投，蜜雪冰城已完成20亿元首轮融资，品牌受到资本市场青睐的主要原因是什么？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2349" y="1885847"/>
            <a:ext cx="5068882" cy="482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75" dirty="0"/>
              <a:t>与喜茶、奈雪的茶这类高端定位的茶饮品牌不同，蜜雪冰城将发展重心放在消费者基数最大的下沉市场，平均客单价仅为6元左右，通过“爆品低价策略”打造差异化竞争优势，吸引大量消费者购买，品牌热度持续升高。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1475" dirty="0"/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75" dirty="0"/>
              <a:t>沉淀20余年，蜜雪冰城已拥有成熟的加盟运营体系及供应链系统，可为加盟商提供稳定的加盟服务，涵盖门店选址、装修设计、员工培训、店面管理、门店软硬件维护等，因此吸引了大量加盟商的加入，截至2020年，线下门店数量已达万家级别，一跃成为下沉市场茶饮巨头。</a:t>
            </a:r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1475" dirty="0"/>
          </a:p>
          <a:p>
            <a:pPr marL="301625" indent="-301625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475" dirty="0"/>
              <a:t>2020年底，蜜雪冰城对公司经营管理及股权架构进行了调整，据悉开始筹备上市计划，预计2021年完成上市，可见品牌发展前景广阔，吸引资本市场看好。</a:t>
            </a:r>
          </a:p>
        </p:txBody>
      </p:sp>
      <p:pic>
        <p:nvPicPr>
          <p:cNvPr id="4" name="图片 3" descr="截屏2021-10-07 下午9.13.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31" y="2184528"/>
            <a:ext cx="7099382" cy="4468170"/>
          </a:xfrm>
          <a:prstGeom prst="rect">
            <a:avLst/>
          </a:prstGeom>
        </p:spPr>
      </p:pic>
      <p:sp>
        <p:nvSpPr>
          <p:cNvPr id="17" name="淘宝店 bossppt 出品 5"/>
          <p:cNvSpPr>
            <a:spLocks noChangeArrowheads="1"/>
          </p:cNvSpPr>
          <p:nvPr/>
        </p:nvSpPr>
        <p:spPr bwMode="auto">
          <a:xfrm>
            <a:off x="353" y="846233"/>
            <a:ext cx="12858397" cy="90968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101677" tIns="50838" rIns="101677" bIns="50838" numCol="1" anchor="t" anchorCtr="0" compatLnSpc="1"/>
          <a:lstStyle/>
          <a:p>
            <a:endParaRPr lang="zh-CN" altLang="en-US" sz="150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 bossppt 出品 1"/>
          <p:cNvSpPr/>
          <p:nvPr/>
        </p:nvSpPr>
        <p:spPr>
          <a:xfrm>
            <a:off x="5158847" y="1026415"/>
            <a:ext cx="2581348" cy="2581348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淘宝店 bossppt 出品 2"/>
          <p:cNvGrpSpPr/>
          <p:nvPr/>
        </p:nvGrpSpPr>
        <p:grpSpPr>
          <a:xfrm>
            <a:off x="5336986" y="4656541"/>
            <a:ext cx="1514766" cy="246221"/>
            <a:chOff x="4369395" y="3284984"/>
            <a:chExt cx="1436675" cy="233527"/>
          </a:xfrm>
        </p:grpSpPr>
        <p:sp>
          <p:nvSpPr>
            <p:cNvPr id="4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黄金期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淘宝店chenying0907出品 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" name="淘宝店 bossppt 出品 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" name="淘宝店 bossppt 出品 7"/>
          <p:cNvGrpSpPr/>
          <p:nvPr/>
        </p:nvGrpSpPr>
        <p:grpSpPr>
          <a:xfrm>
            <a:off x="6748723" y="4647001"/>
            <a:ext cx="1514766" cy="246221"/>
            <a:chOff x="4369395" y="3284984"/>
            <a:chExt cx="1436675" cy="233527"/>
          </a:xfrm>
        </p:grpSpPr>
        <p:sp>
          <p:nvSpPr>
            <p:cNvPr id="9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停滞期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淘宝店chenying0907出品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淘宝店 bossppt 出品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3" name="标题 4"/>
          <p:cNvSpPr txBox="1"/>
          <p:nvPr/>
        </p:nvSpPr>
        <p:spPr>
          <a:xfrm>
            <a:off x="4991764" y="4062052"/>
            <a:ext cx="3151833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企业发展的典型时期</a:t>
            </a:r>
          </a:p>
        </p:txBody>
      </p:sp>
      <p:sp>
        <p:nvSpPr>
          <p:cNvPr id="24" name="淘宝店 bossppt 出品 23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5" name="淘宝店 bossppt 出品 24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6" name="淘宝店 bossppt 出品 25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淘宝店 bossppt 出品 26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8" name="淘宝店 bossppt 出品 27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淘宝店 bossppt 出品 28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0" name="淘宝店 bossppt 出品 29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1" name="淘宝店 bossppt 出品 30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2" name="淘宝店 bossppt 出品 31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3" name="淘宝店 bossppt 出品 32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标题 4"/>
          <p:cNvSpPr txBox="1"/>
          <p:nvPr/>
        </p:nvSpPr>
        <p:spPr>
          <a:xfrm>
            <a:off x="5214623" y="2933027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 </a:t>
            </a:r>
            <a:r>
              <a:rPr lang="en-US" altLang="zh-CN" sz="253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</a:t>
            </a:r>
            <a:endParaRPr lang="zh-CN" altLang="en-US" sz="253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淘宝店 bossppt 出品 35"/>
          <p:cNvSpPr/>
          <p:nvPr/>
        </p:nvSpPr>
        <p:spPr>
          <a:xfrm>
            <a:off x="5268244" y="1135812"/>
            <a:ext cx="2362557" cy="236255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cxnSp>
        <p:nvCxnSpPr>
          <p:cNvPr id="37" name="淘宝店 bossppt 出品 36"/>
          <p:cNvCxnSpPr/>
          <p:nvPr/>
        </p:nvCxnSpPr>
        <p:spPr>
          <a:xfrm>
            <a:off x="5006191" y="4527389"/>
            <a:ext cx="3159447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淘宝店 bossppt 出品 5"/>
          <p:cNvSpPr>
            <a:spLocks noChangeArrowheads="1"/>
          </p:cNvSpPr>
          <p:nvPr/>
        </p:nvSpPr>
        <p:spPr bwMode="auto">
          <a:xfrm>
            <a:off x="354" y="7151273"/>
            <a:ext cx="12882391" cy="85951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98" y="1579850"/>
            <a:ext cx="983076" cy="128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irlift - Brui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24575" y="-1143858"/>
            <a:ext cx="609600" cy="609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67" y="378406"/>
            <a:ext cx="5407241" cy="2731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11" y="3654423"/>
            <a:ext cx="6097611" cy="1834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35" y="9232"/>
            <a:ext cx="3342646" cy="7232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69535" y="2752229"/>
            <a:ext cx="3384376" cy="3575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31"/>
          <p:cNvSpPr/>
          <p:nvPr/>
        </p:nvSpPr>
        <p:spPr>
          <a:xfrm rot="-900000">
            <a:off x="7053750" y="3844685"/>
            <a:ext cx="4621197" cy="153455"/>
          </a:xfrm>
          <a:prstGeom prst="rect">
            <a:avLst/>
          </a:prstGeom>
          <a:gradFill>
            <a:gsLst>
              <a:gs pos="50000">
                <a:srgbClr val="DC7183"/>
              </a:gs>
              <a:gs pos="0">
                <a:srgbClr val="E8A0AC"/>
              </a:gs>
              <a:gs pos="73000">
                <a:srgbClr val="E28998">
                  <a:alpha val="100000"/>
                </a:srgbClr>
              </a:gs>
              <a:gs pos="9000">
                <a:srgbClr val="D04159"/>
              </a:gs>
            </a:gsLst>
            <a:lin ang="0" scaled="0"/>
          </a:gra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zh-CN" sz="253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任意多边形 76"/>
          <p:cNvSpPr/>
          <p:nvPr/>
        </p:nvSpPr>
        <p:spPr>
          <a:xfrm rot="-900000">
            <a:off x="7555678" y="3869021"/>
            <a:ext cx="4621198" cy="4031533"/>
          </a:xfrm>
          <a:custGeom>
            <a:avLst/>
            <a:gdLst>
              <a:gd name="txL" fmla="*/ 0 w 3286126"/>
              <a:gd name="txT" fmla="*/ 0 h 2867217"/>
              <a:gd name="txR" fmla="*/ 3286126 w 3286126"/>
              <a:gd name="txB" fmla="*/ 2867217 h 2867217"/>
            </a:gdLst>
            <a:ahLst/>
            <a:cxnLst>
              <a:cxn ang="0">
                <a:pos x="3286125" y="0"/>
              </a:cxn>
              <a:cxn ang="0">
                <a:pos x="3286126" y="2867217"/>
              </a:cxn>
              <a:cxn ang="0">
                <a:pos x="0" y="1986702"/>
              </a:cxn>
              <a:cxn ang="0">
                <a:pos x="0" y="0"/>
              </a:cxn>
            </a:cxnLst>
            <a:rect l="txL" t="txT" r="txR" b="txB"/>
            <a:pathLst>
              <a:path w="3286126" h="2867217">
                <a:moveTo>
                  <a:pt x="3286125" y="0"/>
                </a:moveTo>
                <a:lnTo>
                  <a:pt x="3286126" y="2867217"/>
                </a:lnTo>
                <a:lnTo>
                  <a:pt x="0" y="1986702"/>
                </a:lnTo>
                <a:lnTo>
                  <a:pt x="0" y="0"/>
                </a:lnTo>
                <a:lnTo>
                  <a:pt x="3286125" y="0"/>
                </a:lnTo>
                <a:close/>
              </a:path>
            </a:pathLst>
          </a:custGeom>
          <a:gradFill>
            <a:gsLst>
              <a:gs pos="19000">
                <a:srgbClr val="FFB9B9"/>
              </a:gs>
              <a:gs pos="66000">
                <a:srgbClr val="FF8F8E">
                  <a:alpha val="75000"/>
                </a:srgbClr>
              </a:gs>
              <a:gs pos="44000">
                <a:srgbClr val="FE9E9F"/>
              </a:gs>
              <a:gs pos="84000">
                <a:srgbClr val="FF7373"/>
              </a:gs>
            </a:gsLst>
            <a:lin ang="0" scaled="1"/>
          </a:gradFill>
          <a:ln w="9525">
            <a:noFill/>
          </a:ln>
        </p:spPr>
        <p:txBody>
          <a:bodyPr/>
          <a:lstStyle/>
          <a:p>
            <a:endParaRPr lang="zh-CN" altLang="en-US" sz="253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直角三角形 1"/>
          <p:cNvSpPr/>
          <p:nvPr/>
        </p:nvSpPr>
        <p:spPr>
          <a:xfrm flipH="1">
            <a:off x="353" y="4009884"/>
            <a:ext cx="12858044" cy="3214511"/>
          </a:xfrm>
          <a:prstGeom prst="rtTriangle">
            <a:avLst/>
          </a:prstGeom>
          <a:gradFill>
            <a:gsLst>
              <a:gs pos="94000">
                <a:srgbClr val="DC7183"/>
              </a:gs>
              <a:gs pos="34000">
                <a:srgbClr val="E595A2">
                  <a:alpha val="100000"/>
                </a:srgbClr>
              </a:gs>
              <a:gs pos="37000">
                <a:srgbClr val="E28998">
                  <a:alpha val="100000"/>
                </a:srgbClr>
              </a:gs>
              <a:gs pos="0">
                <a:srgbClr val="E8A0AC"/>
              </a:gs>
              <a:gs pos="0">
                <a:srgbClr val="D04159"/>
              </a:gs>
            </a:gsLst>
            <a:lin ang="0" scaled="0"/>
          </a:gra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zh-CN" sz="253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405983" y="2801284"/>
            <a:ext cx="2035857" cy="1010274"/>
          </a:xfrm>
          <a:prstGeom prst="line">
            <a:avLst/>
          </a:prstGeom>
          <a:ln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722469" y="3811492"/>
            <a:ext cx="719439" cy="1760328"/>
          </a:xfrm>
          <a:prstGeom prst="line">
            <a:avLst/>
          </a:prstGeom>
          <a:ln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5577530" y="3207145"/>
            <a:ext cx="4183552" cy="2372041"/>
          </a:xfrm>
          <a:prstGeom prst="line">
            <a:avLst/>
          </a:prstGeom>
          <a:ln>
            <a:solidFill>
              <a:srgbClr val="E40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71159" y="2496996"/>
            <a:ext cx="3912998" cy="1001172"/>
            <a:chOff x="958876" y="2413465"/>
            <a:chExt cx="2863316" cy="949430"/>
          </a:xfrm>
        </p:grpSpPr>
        <p:sp>
          <p:nvSpPr>
            <p:cNvPr id="59" name="文本框 58"/>
            <p:cNvSpPr txBox="1"/>
            <p:nvPr/>
          </p:nvSpPr>
          <p:spPr>
            <a:xfrm>
              <a:off x="1113239" y="2413465"/>
              <a:ext cx="2404110" cy="94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955" b="1" spc="316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2020年</a:t>
              </a:r>
              <a:r>
                <a:rPr lang="en-US" altLang="zh-CN" sz="2955" b="1" spc="316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4</a:t>
              </a:r>
              <a:r>
                <a:rPr lang="zh-CN" altLang="en-US" sz="2955" b="1" spc="316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月</a:t>
              </a:r>
            </a:p>
            <a:p>
              <a:endParaRPr lang="zh-CN" altLang="en-US" sz="2955" b="1" dirty="0">
                <a:gradFill flip="none" rotWithShape="1">
                  <a:gsLst>
                    <a:gs pos="100000">
                      <a:srgbClr val="E8C5A2"/>
                    </a:gs>
                    <a:gs pos="39000">
                      <a:srgbClr val="CE8236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58876" y="2820636"/>
              <a:ext cx="2863316" cy="43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  <a:tabLst>
                  <a:tab pos="240030" algn="l"/>
                </a:tabLst>
                <a:defRPr/>
              </a:pPr>
              <a:r>
                <a:rPr lang="zh-CN" altLang="en-US" sz="2000" b="1" spc="158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疫情期间：承诺“不轻易涨价 ”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7010" y="5343933"/>
            <a:ext cx="3687378" cy="891521"/>
            <a:chOff x="5645221" y="2285985"/>
            <a:chExt cx="3496372" cy="845340"/>
          </a:xfrm>
        </p:grpSpPr>
        <p:sp>
          <p:nvSpPr>
            <p:cNvPr id="61" name="文本框 60"/>
            <p:cNvSpPr txBox="1"/>
            <p:nvPr/>
          </p:nvSpPr>
          <p:spPr>
            <a:xfrm>
              <a:off x="5645221" y="2285985"/>
              <a:ext cx="2948915" cy="518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2020年6月</a:t>
              </a:r>
              <a:endParaRPr lang="zh-CN" altLang="en-US" sz="2955" b="1" spc="316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645221" y="2694798"/>
              <a:ext cx="3496372" cy="43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2000" b="1" spc="158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神曲出圈</a:t>
              </a:r>
              <a:endParaRPr lang="zh-CN" altLang="en-US" sz="2000" b="1" spc="15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760953" y="3428988"/>
            <a:ext cx="3687378" cy="887852"/>
            <a:chOff x="8545708" y="4036227"/>
            <a:chExt cx="3496372" cy="841861"/>
          </a:xfrm>
        </p:grpSpPr>
        <p:sp>
          <p:nvSpPr>
            <p:cNvPr id="63" name="文本框 62"/>
            <p:cNvSpPr txBox="1"/>
            <p:nvPr/>
          </p:nvSpPr>
          <p:spPr>
            <a:xfrm>
              <a:off x="8545708" y="4036227"/>
              <a:ext cx="2948915" cy="555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2021年7月</a:t>
              </a:r>
              <a:endParaRPr lang="zh-CN" altLang="en-US" sz="2955" b="1" dirty="0">
                <a:gradFill flip="none" rotWithShape="1">
                  <a:gsLst>
                    <a:gs pos="100000">
                      <a:srgbClr val="E8C5A2"/>
                    </a:gs>
                    <a:gs pos="39000">
                      <a:srgbClr val="CE8236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545708" y="4441561"/>
              <a:ext cx="3496372" cy="43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  <a:tabLst>
                  <a:tab pos="240030" algn="l"/>
                </a:tabLst>
                <a:defRPr/>
              </a:pPr>
              <a:r>
                <a:rPr lang="zh-CN" altLang="en-US" sz="2000" b="1" spc="158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野性消费</a:t>
              </a:r>
              <a:endParaRPr lang="zh-CN" altLang="en-US" sz="2000" b="1" spc="158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97398" y="2490170"/>
            <a:ext cx="3687378" cy="945042"/>
            <a:chOff x="3001964" y="5251143"/>
            <a:chExt cx="3496372" cy="896089"/>
          </a:xfrm>
        </p:grpSpPr>
        <p:sp>
          <p:nvSpPr>
            <p:cNvPr id="65" name="文本框 64"/>
            <p:cNvSpPr txBox="1"/>
            <p:nvPr/>
          </p:nvSpPr>
          <p:spPr>
            <a:xfrm>
              <a:off x="3025459" y="5251143"/>
              <a:ext cx="2714625" cy="555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2021 年 5 月</a:t>
              </a:r>
              <a:endParaRPr lang="zh-CN" altLang="en-US" sz="2955" b="1" dirty="0">
                <a:gradFill flip="none" rotWithShape="1">
                  <a:gsLst>
                    <a:gs pos="100000">
                      <a:srgbClr val="E8C5A2"/>
                    </a:gs>
                    <a:gs pos="39000">
                      <a:srgbClr val="CE8236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001964" y="5710704"/>
              <a:ext cx="3496372" cy="43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spc="316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食安危机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76935" y="422798"/>
            <a:ext cx="4176186" cy="654509"/>
          </a:xfrm>
          <a:prstGeom prst="rect">
            <a:avLst/>
          </a:prstGeom>
          <a:gradFill>
            <a:gsLst>
              <a:gs pos="50000">
                <a:srgbClr val="DC7183"/>
              </a:gs>
              <a:gs pos="0">
                <a:srgbClr val="E8A0AC"/>
              </a:gs>
              <a:gs pos="0">
                <a:srgbClr val="D04159"/>
              </a:gs>
            </a:gsLst>
            <a:lin ang="0" scaled="0"/>
          </a:gradFill>
        </p:spPr>
        <p:txBody>
          <a:bodyPr wrap="square" lIns="128558" tIns="64279" rIns="128558" bIns="6427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3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黄金期和停滞期</a:t>
            </a:r>
          </a:p>
        </p:txBody>
      </p:sp>
      <p:sp>
        <p:nvSpPr>
          <p:cNvPr id="37" name="椭圆 36"/>
          <p:cNvSpPr/>
          <p:nvPr/>
        </p:nvSpPr>
        <p:spPr>
          <a:xfrm>
            <a:off x="4029807" y="2441397"/>
            <a:ext cx="807884" cy="807884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E823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146010" y="3550652"/>
            <a:ext cx="586735" cy="586735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E823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577746" y="5431375"/>
            <a:ext cx="308823" cy="308823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E823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76481" y="2842120"/>
            <a:ext cx="586735" cy="586735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E823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37" grpId="0" bldLvl="0" animBg="1"/>
      <p:bldP spid="38" grpId="0" bldLvl="0" animBg="1"/>
      <p:bldP spid="39" grpId="0" bldLvl="0" animBg="1"/>
      <p:bldP spid="4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/>
          <p:nvPr/>
        </p:nvGrpSpPr>
        <p:grpSpPr>
          <a:xfrm>
            <a:off x="4478346" y="0"/>
            <a:ext cx="8380052" cy="7232650"/>
            <a:chOff x="0" y="0"/>
            <a:chExt cx="5959248" cy="5143500"/>
          </a:xfrm>
        </p:grpSpPr>
        <p:sp>
          <p:nvSpPr>
            <p:cNvPr id="7184" name="平行四边形 54"/>
            <p:cNvSpPr/>
            <p:nvPr/>
          </p:nvSpPr>
          <p:spPr>
            <a:xfrm>
              <a:off x="0" y="0"/>
              <a:ext cx="2009775" cy="5143500"/>
            </a:xfrm>
            <a:prstGeom prst="parallelogram">
              <a:avLst>
                <a:gd name="adj" fmla="val 50588"/>
              </a:avLst>
            </a:prstGeom>
            <a:solidFill>
              <a:schemeClr val="bg2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5" name="流程图: 手动输入 28"/>
            <p:cNvSpPr/>
            <p:nvPr/>
          </p:nvSpPr>
          <p:spPr>
            <a:xfrm rot="-5400000" flipH="1">
              <a:off x="906235" y="90487"/>
              <a:ext cx="5143500" cy="4962526"/>
            </a:xfrm>
            <a:prstGeom prst="flowChartManualInput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100000">
                  <a:srgbClr val="D04159"/>
                </a:gs>
              </a:gsLst>
              <a:lin scaled="1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6" name="平行四边形 11"/>
            <p:cNvSpPr/>
            <p:nvPr/>
          </p:nvSpPr>
          <p:spPr>
            <a:xfrm>
              <a:off x="996925" y="0"/>
              <a:ext cx="2009775" cy="5143500"/>
            </a:xfrm>
            <a:prstGeom prst="parallelogram">
              <a:avLst>
                <a:gd name="adj" fmla="val 50588"/>
              </a:avLst>
            </a:prstGeom>
            <a:gradFill>
              <a:gsLst>
                <a:gs pos="50000">
                  <a:srgbClr val="ECCFCB"/>
                </a:gs>
                <a:gs pos="0">
                  <a:srgbClr val="F2DFDC"/>
                </a:gs>
                <a:gs pos="100000">
                  <a:srgbClr val="E5BEB9"/>
                </a:gs>
              </a:gsLst>
              <a:lin scaled="1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71" name="Group 6"/>
          <p:cNvGrpSpPr/>
          <p:nvPr/>
        </p:nvGrpSpPr>
        <p:grpSpPr>
          <a:xfrm>
            <a:off x="1821909" y="1330451"/>
            <a:ext cx="4949009" cy="2107290"/>
            <a:chOff x="0" y="0"/>
            <a:chExt cx="3519038" cy="1497581"/>
          </a:xfrm>
          <a:solidFill>
            <a:srgbClr val="E40055"/>
          </a:solidFill>
        </p:grpSpPr>
        <p:sp>
          <p:nvSpPr>
            <p:cNvPr id="7182" name="右箭头 30"/>
            <p:cNvSpPr/>
            <p:nvPr/>
          </p:nvSpPr>
          <p:spPr>
            <a:xfrm rot="660000" flipH="1" flipV="1">
              <a:off x="0" y="0"/>
              <a:ext cx="3519038" cy="1497581"/>
            </a:xfrm>
            <a:prstGeom prst="rightArrow">
              <a:avLst>
                <a:gd name="adj1" fmla="val 62703"/>
                <a:gd name="adj2" fmla="val 30830"/>
              </a:avLst>
            </a:prstGeom>
            <a:grpFill/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3" name="矩形 9"/>
            <p:cNvSpPr/>
            <p:nvPr/>
          </p:nvSpPr>
          <p:spPr>
            <a:xfrm rot="660000">
              <a:off x="426847" y="357566"/>
              <a:ext cx="2828925" cy="803820"/>
            </a:xfrm>
            <a:prstGeom prst="rect">
              <a:avLst/>
            </a:prstGeom>
            <a:grp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spcAft>
                  <a:spcPts val="635"/>
                </a:spcAft>
              </a:pPr>
              <a:r>
                <a:rPr sz="337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大背景</a:t>
              </a:r>
              <a:r>
                <a:rPr lang="zh-CN" altLang="en-US" sz="337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：</a:t>
              </a:r>
              <a:r>
                <a:rPr sz="337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各家奶茶品牌纷纷涨价</a:t>
              </a:r>
            </a:p>
          </p:txBody>
        </p:sp>
      </p:grpSp>
      <p:grpSp>
        <p:nvGrpSpPr>
          <p:cNvPr id="7172" name="Group 9"/>
          <p:cNvGrpSpPr/>
          <p:nvPr/>
        </p:nvGrpSpPr>
        <p:grpSpPr>
          <a:xfrm>
            <a:off x="6402588" y="3537526"/>
            <a:ext cx="4949009" cy="2105059"/>
            <a:chOff x="0" y="0"/>
            <a:chExt cx="3519038" cy="1497581"/>
          </a:xfrm>
        </p:grpSpPr>
        <p:sp>
          <p:nvSpPr>
            <p:cNvPr id="7180" name="右箭头 52"/>
            <p:cNvSpPr/>
            <p:nvPr/>
          </p:nvSpPr>
          <p:spPr>
            <a:xfrm rot="660000">
              <a:off x="0" y="0"/>
              <a:ext cx="3519038" cy="1497581"/>
            </a:xfrm>
            <a:prstGeom prst="rightArrow">
              <a:avLst>
                <a:gd name="adj1" fmla="val 62703"/>
                <a:gd name="adj2" fmla="val 30830"/>
              </a:avLst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0">
                  <a:srgbClr val="D04159"/>
                </a:gs>
              </a:gsLst>
              <a:lin scaled="1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1" name="矩形 53"/>
            <p:cNvSpPr/>
            <p:nvPr/>
          </p:nvSpPr>
          <p:spPr>
            <a:xfrm rot="660000">
              <a:off x="266985" y="486921"/>
              <a:ext cx="2828925" cy="8046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r">
                <a:spcAft>
                  <a:spcPts val="635"/>
                </a:spcAft>
              </a:pPr>
              <a:r>
                <a:rPr lang="zh-CN" altLang="en-US" sz="3375" b="1" spc="158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疫情期间：承诺“不轻易涨价 ”</a:t>
              </a:r>
              <a:endParaRPr lang="en-US" altLang="zh-CN" sz="33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endParaRPr>
            </a:p>
          </p:txBody>
        </p:sp>
      </p:grpSp>
      <p:grpSp>
        <p:nvGrpSpPr>
          <p:cNvPr id="7173" name="Group 12"/>
          <p:cNvGrpSpPr/>
          <p:nvPr/>
        </p:nvGrpSpPr>
        <p:grpSpPr>
          <a:xfrm>
            <a:off x="84806" y="124563"/>
            <a:ext cx="4928400" cy="1044015"/>
            <a:chOff x="-610817" y="0"/>
            <a:chExt cx="3504819" cy="742813"/>
          </a:xfrm>
        </p:grpSpPr>
        <p:sp>
          <p:nvSpPr>
            <p:cNvPr id="7178" name="矩形 55"/>
            <p:cNvSpPr/>
            <p:nvPr/>
          </p:nvSpPr>
          <p:spPr>
            <a:xfrm>
              <a:off x="0" y="400015"/>
              <a:ext cx="2894002" cy="3427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spcAft>
                  <a:spcPts val="635"/>
                </a:spcAft>
              </a:pPr>
              <a:endParaRPr lang="en-US" altLang="zh-CN" sz="25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endParaRPr>
            </a:p>
          </p:txBody>
        </p:sp>
        <p:sp>
          <p:nvSpPr>
            <p:cNvPr id="7179" name="矩形 56"/>
            <p:cNvSpPr/>
            <p:nvPr/>
          </p:nvSpPr>
          <p:spPr>
            <a:xfrm>
              <a:off x="-610817" y="0"/>
              <a:ext cx="1781168" cy="389013"/>
            </a:xfrm>
            <a:prstGeom prst="rect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73000">
                  <a:srgbClr val="E28998"/>
                </a:gs>
                <a:gs pos="9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wrap="square">
              <a:spAutoFit/>
            </a:bodyPr>
            <a:lstStyle/>
            <a:p>
              <a:pPr algn="just">
                <a:spcAft>
                  <a:spcPts val="635"/>
                </a:spcAft>
              </a:pPr>
              <a:r>
                <a:rPr lang="zh-CN" altLang="en-US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2020年</a:t>
              </a:r>
              <a:r>
                <a:rPr lang="en-US" altLang="zh-CN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4</a:t>
              </a:r>
              <a:r>
                <a:rPr lang="zh-CN" altLang="en-US" sz="2955" b="1" spc="316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月</a:t>
              </a:r>
              <a:endParaRPr lang="zh-CN" altLang="en-US" sz="2955" b="1" spc="316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4" name="Group 15"/>
          <p:cNvGrpSpPr/>
          <p:nvPr/>
        </p:nvGrpSpPr>
        <p:grpSpPr>
          <a:xfrm>
            <a:off x="770498" y="3982422"/>
            <a:ext cx="4069481" cy="1044015"/>
            <a:chOff x="0" y="0"/>
            <a:chExt cx="2894002" cy="742813"/>
          </a:xfrm>
        </p:grpSpPr>
        <p:sp>
          <p:nvSpPr>
            <p:cNvPr id="7176" name="矩形 57"/>
            <p:cNvSpPr/>
            <p:nvPr/>
          </p:nvSpPr>
          <p:spPr>
            <a:xfrm>
              <a:off x="0" y="400015"/>
              <a:ext cx="2894002" cy="3427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spcAft>
                  <a:spcPts val="635"/>
                </a:spcAft>
              </a:pPr>
              <a:endParaRPr lang="en-US" altLang="zh-CN" sz="25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endParaRPr>
            </a:p>
          </p:txBody>
        </p:sp>
        <p:sp>
          <p:nvSpPr>
            <p:cNvPr id="7177" name="矩形 58"/>
            <p:cNvSpPr/>
            <p:nvPr/>
          </p:nvSpPr>
          <p:spPr>
            <a:xfrm>
              <a:off x="78552" y="0"/>
              <a:ext cx="2048484" cy="312278"/>
            </a:xfrm>
            <a:prstGeom prst="rect">
              <a:avLst/>
            </a:prstGeom>
            <a:solidFill>
              <a:srgbClr val="8ABC1D"/>
            </a:solidFill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2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ADD TITLE IN HERE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28" y="3629719"/>
            <a:ext cx="4809043" cy="3345101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4660" y="1115034"/>
            <a:ext cx="5698391" cy="222069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>
          <a:xfrm>
            <a:off x="353" y="0"/>
            <a:ext cx="12858044" cy="7232650"/>
            <a:chOff x="0" y="0"/>
            <a:chExt cx="9145378" cy="5143501"/>
          </a:xfrm>
        </p:grpSpPr>
        <p:sp>
          <p:nvSpPr>
            <p:cNvPr id="8209" name="等腰三角形 21"/>
            <p:cNvSpPr/>
            <p:nvPr/>
          </p:nvSpPr>
          <p:spPr>
            <a:xfrm rot="5400000">
              <a:off x="-1412097" y="1412096"/>
              <a:ext cx="5143499" cy="2319306"/>
            </a:xfrm>
            <a:prstGeom prst="triangle">
              <a:avLst>
                <a:gd name="adj" fmla="val 50000"/>
              </a:avLst>
            </a:prstGeom>
            <a:solidFill>
              <a:srgbClr val="EFF5FB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0" name="等腰三角形 20"/>
            <p:cNvSpPr/>
            <p:nvPr/>
          </p:nvSpPr>
          <p:spPr>
            <a:xfrm rot="-5400000" flipH="1">
              <a:off x="841973" y="1412096"/>
              <a:ext cx="5143499" cy="2319306"/>
            </a:xfrm>
            <a:prstGeom prst="triangle">
              <a:avLst>
                <a:gd name="adj" fmla="val 50000"/>
              </a:avLst>
            </a:prstGeom>
            <a:solidFill>
              <a:srgbClr val="EFF5FB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11" name="矩形 3"/>
            <p:cNvSpPr/>
            <p:nvPr/>
          </p:nvSpPr>
          <p:spPr>
            <a:xfrm rot="-5400000" flipH="1">
              <a:off x="4287628" y="285751"/>
              <a:ext cx="5143500" cy="4572000"/>
            </a:xfrm>
            <a:prstGeom prst="rect">
              <a:avLst/>
            </a:prstGeom>
            <a:gradFill>
              <a:gsLst>
                <a:gs pos="0">
                  <a:srgbClr val="DC7183"/>
                </a:gs>
                <a:gs pos="0">
                  <a:srgbClr val="E8A0AC"/>
                </a:gs>
                <a:gs pos="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95" name="文本框 10"/>
          <p:cNvSpPr/>
          <p:nvPr/>
        </p:nvSpPr>
        <p:spPr>
          <a:xfrm>
            <a:off x="1154898" y="2782563"/>
            <a:ext cx="1050288" cy="438903"/>
          </a:xfrm>
          <a:prstGeom prst="rect">
            <a:avLst/>
          </a:prstGeom>
          <a:solidFill>
            <a:srgbClr val="00B3EE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甜蜜蜜</a:t>
            </a:r>
          </a:p>
        </p:txBody>
      </p:sp>
      <p:sp>
        <p:nvSpPr>
          <p:cNvPr id="8196" name="文本框 14"/>
          <p:cNvSpPr/>
          <p:nvPr/>
        </p:nvSpPr>
        <p:spPr>
          <a:xfrm>
            <a:off x="1819230" y="1851693"/>
            <a:ext cx="2204450" cy="69852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9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蜜雪冰城</a:t>
            </a:r>
          </a:p>
        </p:txBody>
      </p:sp>
      <p:sp>
        <p:nvSpPr>
          <p:cNvPr id="8197" name="文本框 15"/>
          <p:cNvSpPr/>
          <p:nvPr/>
        </p:nvSpPr>
        <p:spPr>
          <a:xfrm>
            <a:off x="887692" y="1789188"/>
            <a:ext cx="766125" cy="438903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洗脑</a:t>
            </a:r>
          </a:p>
        </p:txBody>
      </p:sp>
      <p:sp>
        <p:nvSpPr>
          <p:cNvPr id="8198" name="文本框 16"/>
          <p:cNvSpPr/>
          <p:nvPr/>
        </p:nvSpPr>
        <p:spPr>
          <a:xfrm>
            <a:off x="4180334" y="1511268"/>
            <a:ext cx="906017" cy="524887"/>
          </a:xfrm>
          <a:prstGeom prst="rect">
            <a:avLst/>
          </a:prstGeom>
          <a:solidFill>
            <a:srgbClr val="8ABC1D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上头</a:t>
            </a:r>
          </a:p>
        </p:txBody>
      </p:sp>
      <p:sp>
        <p:nvSpPr>
          <p:cNvPr id="8199" name="文本框 17"/>
          <p:cNvSpPr/>
          <p:nvPr/>
        </p:nvSpPr>
        <p:spPr>
          <a:xfrm>
            <a:off x="4351104" y="2437672"/>
            <a:ext cx="1338828" cy="438903"/>
          </a:xfrm>
          <a:prstGeom prst="rect">
            <a:avLst/>
          </a:prstGeom>
          <a:solidFill>
            <a:srgbClr val="9999FF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社死现场</a:t>
            </a:r>
          </a:p>
        </p:txBody>
      </p:sp>
      <p:sp>
        <p:nvSpPr>
          <p:cNvPr id="8200" name="文本框 18"/>
          <p:cNvSpPr/>
          <p:nvPr/>
        </p:nvSpPr>
        <p:spPr>
          <a:xfrm>
            <a:off x="2655674" y="2900651"/>
            <a:ext cx="761747" cy="438903"/>
          </a:xfrm>
          <a:prstGeom prst="rect">
            <a:avLst/>
          </a:prstGeom>
          <a:solidFill>
            <a:srgbClr val="FF6600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学王</a:t>
            </a:r>
          </a:p>
        </p:txBody>
      </p:sp>
      <p:sp>
        <p:nvSpPr>
          <p:cNvPr id="8201" name="文本框 19"/>
          <p:cNvSpPr/>
          <p:nvPr/>
        </p:nvSpPr>
        <p:spPr>
          <a:xfrm>
            <a:off x="2089785" y="923056"/>
            <a:ext cx="2451312" cy="481799"/>
          </a:xfrm>
          <a:prstGeom prst="rect">
            <a:avLst/>
          </a:prstGeom>
          <a:solidFill>
            <a:srgbClr val="CC99FF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5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你爱我，我爱你</a:t>
            </a:r>
          </a:p>
        </p:txBody>
      </p:sp>
      <p:grpSp>
        <p:nvGrpSpPr>
          <p:cNvPr id="8202" name="Group 13"/>
          <p:cNvGrpSpPr/>
          <p:nvPr/>
        </p:nvGrpSpPr>
        <p:grpSpPr>
          <a:xfrm>
            <a:off x="6594119" y="689112"/>
            <a:ext cx="6106901" cy="5222159"/>
            <a:chOff x="-497681" y="-183342"/>
            <a:chExt cx="4342802" cy="925567"/>
          </a:xfrm>
        </p:grpSpPr>
        <p:sp>
          <p:nvSpPr>
            <p:cNvPr id="8207" name="矩形 22"/>
            <p:cNvSpPr/>
            <p:nvPr/>
          </p:nvSpPr>
          <p:spPr>
            <a:xfrm>
              <a:off x="384323" y="80297"/>
              <a:ext cx="3460798" cy="6619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361315" indent="-361315" algn="just">
                <a:spcAft>
                  <a:spcPts val="635"/>
                </a:spcAft>
                <a:buFont typeface="Arial" panose="020B0604020202020204" pitchFamily="34" charset="0"/>
                <a:buChar char="•"/>
              </a:pPr>
              <a:r>
                <a:rPr lang="en-US" altLang="zh-CN" sz="2530" b="1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线上洗脑</a:t>
              </a:r>
            </a:p>
            <a:p>
              <a:pPr algn="just">
                <a:spcAft>
                  <a:spcPts val="635"/>
                </a:spcAft>
              </a:pPr>
              <a:r>
                <a:rPr lang="zh-CN" altLang="en-US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抖音：</a:t>
              </a:r>
              <a:r>
                <a:rPr lang="en-US" altLang="zh-CN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15.8亿次播放量</a:t>
              </a:r>
            </a:p>
            <a:p>
              <a:pPr algn="just">
                <a:spcAft>
                  <a:spcPts val="635"/>
                </a:spcAft>
              </a:pPr>
              <a:r>
                <a:rPr lang="en-US" altLang="zh-CN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B</a:t>
              </a:r>
              <a:r>
                <a:rPr lang="zh-CN" altLang="en-US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站</a:t>
              </a:r>
              <a:r>
                <a:rPr lang="en-US" altLang="zh-CN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 </a:t>
              </a:r>
              <a:r>
                <a:rPr lang="zh-CN" altLang="en-US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：不同语言版本</a:t>
              </a:r>
            </a:p>
            <a:p>
              <a:pPr marL="361315" indent="-361315" algn="just">
                <a:spcAft>
                  <a:spcPts val="635"/>
                </a:spcAft>
                <a:buFont typeface="Arial" panose="020B0604020202020204" pitchFamily="34" charset="0"/>
                <a:buChar char="•"/>
              </a:pPr>
              <a:r>
                <a:rPr lang="zh-CN" altLang="en-US" sz="2530" b="1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线下</a:t>
              </a:r>
              <a:r>
                <a:rPr lang="en-US" altLang="zh-CN" sz="2530" b="1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玩梗</a:t>
              </a:r>
            </a:p>
            <a:p>
              <a:pPr algn="just">
                <a:spcAft>
                  <a:spcPts val="635"/>
                </a:spcAft>
              </a:pPr>
              <a:r>
                <a:rPr lang="en-US" altLang="zh-CN" sz="2530" dirty="0">
                  <a:solidFill>
                    <a:srgbClr val="D8D8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线下门店唱“蜜雪冰城甜蜜蜜”，领取免费柠檬水</a:t>
              </a:r>
            </a:p>
            <a:p>
              <a:pPr algn="just">
                <a:spcAft>
                  <a:spcPts val="635"/>
                </a:spcAft>
              </a:pPr>
              <a:endParaRPr lang="en-US" altLang="zh-CN" sz="2530" dirty="0">
                <a:solidFill>
                  <a:srgbClr val="D8D8D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endParaRPr>
            </a:p>
            <a:p>
              <a:pPr algn="just">
                <a:spcAft>
                  <a:spcPts val="635"/>
                </a:spcAft>
              </a:pPr>
              <a:r>
                <a:rPr lang="en-US" altLang="zh-CN" sz="2955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完整的营销闭环</a:t>
              </a:r>
            </a:p>
          </p:txBody>
        </p:sp>
        <p:sp>
          <p:nvSpPr>
            <p:cNvPr id="8208" name="矩形 23"/>
            <p:cNvSpPr/>
            <p:nvPr/>
          </p:nvSpPr>
          <p:spPr>
            <a:xfrm>
              <a:off x="-497681" y="-183342"/>
              <a:ext cx="1630635" cy="115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3375" b="1" spc="158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神曲出圈</a:t>
              </a:r>
              <a:endParaRPr lang="zh-CN" altLang="en-US" sz="3375" b="1" spc="15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203" name="Group 16"/>
          <p:cNvGrpSpPr/>
          <p:nvPr/>
        </p:nvGrpSpPr>
        <p:grpSpPr>
          <a:xfrm>
            <a:off x="10882814" y="5241439"/>
            <a:ext cx="1991211" cy="1991211"/>
            <a:chOff x="0" y="0"/>
            <a:chExt cx="1416572" cy="1416574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0">
                <a:srgbClr val="D04159"/>
              </a:gs>
            </a:gsLst>
            <a:lin ang="0" scaled="0"/>
          </a:gradFill>
        </p:grpSpPr>
        <p:sp>
          <p:nvSpPr>
            <p:cNvPr id="8204" name="直角三角形 26"/>
            <p:cNvSpPr/>
            <p:nvPr/>
          </p:nvSpPr>
          <p:spPr>
            <a:xfrm rot="5400000" flipH="1" flipV="1">
              <a:off x="2" y="4"/>
              <a:ext cx="1416568" cy="1416568"/>
            </a:xfrm>
            <a:prstGeom prst="rtTriangle">
              <a:avLst/>
            </a:prstGeom>
            <a:grpFill/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5" name="直角三角形 27"/>
            <p:cNvSpPr/>
            <p:nvPr/>
          </p:nvSpPr>
          <p:spPr>
            <a:xfrm flipV="1">
              <a:off x="708286" y="708288"/>
              <a:ext cx="708286" cy="708286"/>
            </a:xfrm>
            <a:prstGeom prst="rtTriangle">
              <a:avLst/>
            </a:prstGeom>
            <a:grpFill/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6" name="直角三角形 28"/>
            <p:cNvSpPr/>
            <p:nvPr/>
          </p:nvSpPr>
          <p:spPr>
            <a:xfrm rot="-10800000" flipV="1">
              <a:off x="0" y="0"/>
              <a:ext cx="708286" cy="708286"/>
            </a:xfrm>
            <a:prstGeom prst="rtTriangle">
              <a:avLst/>
            </a:prstGeom>
            <a:grpFill/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8" y="3866119"/>
            <a:ext cx="3168303" cy="10661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71" y="5165318"/>
            <a:ext cx="3867459" cy="1771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32" y="3155579"/>
            <a:ext cx="2712913" cy="11525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>
          <a:xfrm>
            <a:off x="988" y="-71667"/>
            <a:ext cx="12858044" cy="7232650"/>
            <a:chOff x="0" y="0"/>
            <a:chExt cx="9144002" cy="5143503"/>
          </a:xfrm>
        </p:grpSpPr>
        <p:sp>
          <p:nvSpPr>
            <p:cNvPr id="5194" name="直角三角形 97"/>
            <p:cNvSpPr/>
            <p:nvPr/>
          </p:nvSpPr>
          <p:spPr>
            <a:xfrm flipH="1" flipV="1">
              <a:off x="0" y="0"/>
              <a:ext cx="9144001" cy="3743321"/>
            </a:xfrm>
            <a:prstGeom prst="rtTriangl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5" name="直角三角形 39"/>
            <p:cNvSpPr/>
            <p:nvPr/>
          </p:nvSpPr>
          <p:spPr>
            <a:xfrm flipH="1">
              <a:off x="762002" y="3800478"/>
              <a:ext cx="8382000" cy="1343025"/>
            </a:xfrm>
            <a:prstGeom prst="rtTriangle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23" name="平行四边形 2"/>
          <p:cNvSpPr/>
          <p:nvPr/>
        </p:nvSpPr>
        <p:spPr>
          <a:xfrm rot="747658">
            <a:off x="1406702" y="3893131"/>
            <a:ext cx="10679320" cy="2672063"/>
          </a:xfrm>
          <a:custGeom>
            <a:avLst/>
            <a:gdLst>
              <a:gd name="txL" fmla="*/ 0 w 7595382"/>
              <a:gd name="txT" fmla="*/ 0 h 1901232"/>
              <a:gd name="txR" fmla="*/ 7595382 w 7595382"/>
              <a:gd name="txB" fmla="*/ 1901232 h 1901232"/>
            </a:gdLst>
            <a:ahLst/>
            <a:cxnLst>
              <a:cxn ang="0">
                <a:pos x="0" y="1896268"/>
              </a:cxn>
              <a:cxn ang="0">
                <a:pos x="5147723" y="217107"/>
              </a:cxn>
              <a:cxn ang="0">
                <a:pos x="7591472" y="0"/>
              </a:cxn>
              <a:cxn ang="0">
                <a:pos x="4965723" y="1896268"/>
              </a:cxn>
              <a:cxn ang="0">
                <a:pos x="0" y="1896268"/>
              </a:cxn>
            </a:cxnLst>
            <a:rect l="txL" t="txT" r="txR" b="txB"/>
            <a:pathLst>
              <a:path w="7595382" h="1901232">
                <a:moveTo>
                  <a:pt x="0" y="1901232"/>
                </a:moveTo>
                <a:lnTo>
                  <a:pt x="5150373" y="217677"/>
                </a:lnTo>
                <a:lnTo>
                  <a:pt x="7595382" y="0"/>
                </a:lnTo>
                <a:lnTo>
                  <a:pt x="4968279" y="1901232"/>
                </a:lnTo>
                <a:lnTo>
                  <a:pt x="0" y="1901232"/>
                </a:lnTo>
                <a:close/>
              </a:path>
            </a:pathLst>
          </a:custGeom>
          <a:solidFill>
            <a:srgbClr val="E40055"/>
          </a:solidFill>
          <a:ln w="9525">
            <a:noFill/>
          </a:ln>
        </p:spPr>
        <p:txBody>
          <a:bodyPr/>
          <a:lstStyle/>
          <a:p>
            <a:endParaRPr lang="zh-CN" altLang="en-US" sz="253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24" name="Group 6"/>
          <p:cNvGrpSpPr/>
          <p:nvPr/>
        </p:nvGrpSpPr>
        <p:grpSpPr>
          <a:xfrm>
            <a:off x="1406702" y="3660749"/>
            <a:ext cx="10679320" cy="2674295"/>
            <a:chOff x="0" y="0"/>
            <a:chExt cx="7595382" cy="1901232"/>
          </a:xfrm>
        </p:grpSpPr>
        <p:sp>
          <p:nvSpPr>
            <p:cNvPr id="5164" name="平行四边形 2"/>
            <p:cNvSpPr/>
            <p:nvPr/>
          </p:nvSpPr>
          <p:spPr>
            <a:xfrm rot="747658">
              <a:off x="0" y="0"/>
              <a:ext cx="7595382" cy="1901232"/>
            </a:xfrm>
            <a:custGeom>
              <a:avLst/>
              <a:gdLst>
                <a:gd name="txL" fmla="*/ 0 w 7595382"/>
                <a:gd name="txT" fmla="*/ 0 h 1901232"/>
                <a:gd name="txR" fmla="*/ 7595382 w 7595382"/>
                <a:gd name="txB" fmla="*/ 1901232 h 1901232"/>
              </a:gdLst>
              <a:ahLst/>
              <a:cxnLst>
                <a:cxn ang="0">
                  <a:pos x="0" y="1901232"/>
                </a:cxn>
                <a:cxn ang="0">
                  <a:pos x="5150373" y="217677"/>
                </a:cxn>
                <a:cxn ang="0">
                  <a:pos x="7595382" y="0"/>
                </a:cxn>
                <a:cxn ang="0">
                  <a:pos x="4968279" y="1901232"/>
                </a:cxn>
                <a:cxn ang="0">
                  <a:pos x="0" y="1901232"/>
                </a:cxn>
              </a:cxnLst>
              <a:rect l="txL" t="txT" r="txR" b="txB"/>
              <a:pathLst>
                <a:path w="7595382" h="1901232">
                  <a:moveTo>
                    <a:pt x="0" y="1901232"/>
                  </a:moveTo>
                  <a:lnTo>
                    <a:pt x="5150373" y="217677"/>
                  </a:lnTo>
                  <a:lnTo>
                    <a:pt x="7595382" y="0"/>
                  </a:lnTo>
                  <a:lnTo>
                    <a:pt x="4968279" y="1901232"/>
                  </a:lnTo>
                  <a:lnTo>
                    <a:pt x="0" y="1901232"/>
                  </a:lnTo>
                  <a:close/>
                </a:path>
              </a:pathLst>
            </a:cu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/>
            <a:lstStyle/>
            <a:p>
              <a:endParaRPr lang="zh-CN" altLang="en-US" sz="253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65" name="Group 8"/>
            <p:cNvGrpSpPr/>
            <p:nvPr/>
          </p:nvGrpSpPr>
          <p:grpSpPr>
            <a:xfrm>
              <a:off x="971898" y="1079028"/>
              <a:ext cx="438150" cy="114300"/>
              <a:chOff x="0" y="0"/>
              <a:chExt cx="438150" cy="114300"/>
            </a:xfrm>
          </p:grpSpPr>
          <p:sp>
            <p:nvSpPr>
              <p:cNvPr id="5192" name="同心圆 4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3" name="椭圆 5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66" name="Group 11"/>
            <p:cNvGrpSpPr/>
            <p:nvPr/>
          </p:nvGrpSpPr>
          <p:grpSpPr>
            <a:xfrm>
              <a:off x="2143473" y="1039878"/>
              <a:ext cx="438150" cy="114300"/>
              <a:chOff x="0" y="0"/>
              <a:chExt cx="438150" cy="114300"/>
            </a:xfrm>
          </p:grpSpPr>
          <p:sp>
            <p:nvSpPr>
              <p:cNvPr id="5190" name="同心圆 60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1" name="椭圆 61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67" name="Group 14"/>
            <p:cNvGrpSpPr/>
            <p:nvPr/>
          </p:nvGrpSpPr>
          <p:grpSpPr>
            <a:xfrm>
              <a:off x="2848322" y="1298105"/>
              <a:ext cx="511179" cy="133351"/>
              <a:chOff x="0" y="0"/>
              <a:chExt cx="438150" cy="114300"/>
            </a:xfrm>
          </p:grpSpPr>
          <p:sp>
            <p:nvSpPr>
              <p:cNvPr id="5188" name="同心圆 64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9" name="椭圆 66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68" name="Group 17"/>
            <p:cNvGrpSpPr/>
            <p:nvPr/>
          </p:nvGrpSpPr>
          <p:grpSpPr>
            <a:xfrm>
              <a:off x="3773954" y="1111842"/>
              <a:ext cx="438150" cy="114300"/>
              <a:chOff x="0" y="0"/>
              <a:chExt cx="438150" cy="114300"/>
            </a:xfrm>
          </p:grpSpPr>
          <p:sp>
            <p:nvSpPr>
              <p:cNvPr id="5186" name="同心圆 68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7" name="椭圆 73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69" name="Group 20"/>
            <p:cNvGrpSpPr/>
            <p:nvPr/>
          </p:nvGrpSpPr>
          <p:grpSpPr>
            <a:xfrm>
              <a:off x="4578525" y="1474832"/>
              <a:ext cx="661265" cy="172504"/>
              <a:chOff x="0" y="0"/>
              <a:chExt cx="438150" cy="114300"/>
            </a:xfrm>
          </p:grpSpPr>
          <p:sp>
            <p:nvSpPr>
              <p:cNvPr id="5184" name="同心圆 75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5" name="椭圆 77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70" name="Group 23"/>
            <p:cNvGrpSpPr/>
            <p:nvPr/>
          </p:nvGrpSpPr>
          <p:grpSpPr>
            <a:xfrm>
              <a:off x="5444090" y="760116"/>
              <a:ext cx="438150" cy="114300"/>
              <a:chOff x="0" y="0"/>
              <a:chExt cx="438150" cy="114300"/>
            </a:xfrm>
          </p:grpSpPr>
          <p:sp>
            <p:nvSpPr>
              <p:cNvPr id="5182" name="同心圆 79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3" name="椭圆 80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71" name="Group 26"/>
            <p:cNvGrpSpPr/>
            <p:nvPr/>
          </p:nvGrpSpPr>
          <p:grpSpPr>
            <a:xfrm>
              <a:off x="6277527" y="978137"/>
              <a:ext cx="438150" cy="114300"/>
              <a:chOff x="0" y="0"/>
              <a:chExt cx="438150" cy="114300"/>
            </a:xfrm>
          </p:grpSpPr>
          <p:sp>
            <p:nvSpPr>
              <p:cNvPr id="5180" name="同心圆 82"/>
              <p:cNvSpPr/>
              <p:nvPr/>
            </p:nvSpPr>
            <p:spPr>
              <a:xfrm>
                <a:off x="0" y="0"/>
                <a:ext cx="438150" cy="114300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0">
                    <a:pos x="2147483647" y="0"/>
                  </a:cxn>
                  <a:cxn ang="0">
                    <a:pos x="2147483647" y="13124244"/>
                  </a:cxn>
                  <a:cxn ang="0">
                    <a:pos x="0" y="44811204"/>
                  </a:cxn>
                  <a:cxn ang="0">
                    <a:pos x="2147483647" y="76498170"/>
                  </a:cxn>
                  <a:cxn ang="0">
                    <a:pos x="2147483647" y="89622387"/>
                  </a:cxn>
                  <a:cxn ang="0">
                    <a:pos x="2147483647" y="76498170"/>
                  </a:cxn>
                  <a:cxn ang="0">
                    <a:pos x="2147483647" y="44811204"/>
                  </a:cxn>
                  <a:cxn ang="0">
                    <a:pos x="2147483647" y="13124244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005374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53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1" name="椭圆 83"/>
              <p:cNvSpPr/>
              <p:nvPr/>
            </p:nvSpPr>
            <p:spPr>
              <a:xfrm>
                <a:off x="129075" y="39150"/>
                <a:ext cx="180000" cy="36000"/>
              </a:xfrm>
              <a:prstGeom prst="ellipse">
                <a:avLst/>
              </a:prstGeom>
              <a:solidFill>
                <a:srgbClr val="00537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72" name="直接连接符 15"/>
            <p:cNvCxnSpPr>
              <a:stCxn id="5192" idx="6"/>
              <a:endCxn id="5190" idx="2"/>
            </p:cNvCxnSpPr>
            <p:nvPr/>
          </p:nvCxnSpPr>
          <p:spPr>
            <a:xfrm flipV="1">
              <a:off x="1410048" y="1097028"/>
              <a:ext cx="733425" cy="39150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173" name="直接连接符 19"/>
            <p:cNvCxnSpPr>
              <a:stCxn id="5190" idx="5"/>
              <a:endCxn id="5188" idx="1"/>
            </p:cNvCxnSpPr>
            <p:nvPr/>
          </p:nvCxnSpPr>
          <p:spPr>
            <a:xfrm>
              <a:off x="2517457" y="1137439"/>
              <a:ext cx="405725" cy="180195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5174" name="直接连接符 24"/>
            <p:cNvSpPr/>
            <p:nvPr/>
          </p:nvSpPr>
          <p:spPr>
            <a:xfrm flipV="1">
              <a:off x="3281711" y="1209403"/>
              <a:ext cx="556409" cy="108231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175" name="直接连接符 26"/>
            <p:cNvSpPr/>
            <p:nvPr/>
          </p:nvSpPr>
          <p:spPr>
            <a:xfrm>
              <a:off x="4147938" y="1209403"/>
              <a:ext cx="638588" cy="307079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cxnSp>
          <p:nvCxnSpPr>
            <p:cNvPr id="5176" name="直接连接符 29"/>
            <p:cNvCxnSpPr>
              <a:stCxn id="5184" idx="7"/>
              <a:endCxn id="5180" idx="3"/>
            </p:cNvCxnSpPr>
            <p:nvPr/>
          </p:nvCxnSpPr>
          <p:spPr>
            <a:xfrm flipV="1">
              <a:off x="5142950" y="1075698"/>
              <a:ext cx="1198743" cy="424397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177" name="直接连接符 32"/>
            <p:cNvCxnSpPr>
              <a:stCxn id="5180" idx="1"/>
              <a:endCxn id="5182" idx="5"/>
            </p:cNvCxnSpPr>
            <p:nvPr/>
          </p:nvCxnSpPr>
          <p:spPr>
            <a:xfrm flipH="1" flipV="1">
              <a:off x="5818074" y="857677"/>
              <a:ext cx="523619" cy="137199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178" name="直接连接符 34"/>
            <p:cNvCxnSpPr>
              <a:stCxn id="5186" idx="6"/>
              <a:endCxn id="5180" idx="2"/>
            </p:cNvCxnSpPr>
            <p:nvPr/>
          </p:nvCxnSpPr>
          <p:spPr>
            <a:xfrm flipV="1">
              <a:off x="4212104" y="1035287"/>
              <a:ext cx="2065423" cy="133705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5179" name="直接连接符 43"/>
            <p:cNvSpPr/>
            <p:nvPr/>
          </p:nvSpPr>
          <p:spPr>
            <a:xfrm flipV="1">
              <a:off x="5017696" y="868889"/>
              <a:ext cx="599098" cy="617155"/>
            </a:xfrm>
            <a:prstGeom prst="line">
              <a:avLst/>
            </a:prstGeom>
            <a:ln w="12700" cap="flat" cmpd="sng">
              <a:solidFill>
                <a:srgbClr val="005374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5125" name="矩形 98"/>
          <p:cNvSpPr/>
          <p:nvPr/>
        </p:nvSpPr>
        <p:spPr>
          <a:xfrm>
            <a:off x="353" y="456059"/>
            <a:ext cx="203140" cy="607185"/>
          </a:xfrm>
          <a:prstGeom prst="rect">
            <a:avLst/>
          </a:prstGeom>
          <a:gradFill>
            <a:gsLst>
              <a:gs pos="50000">
                <a:srgbClr val="DC7183"/>
              </a:gs>
              <a:gs pos="0">
                <a:srgbClr val="E8A0AC"/>
              </a:gs>
              <a:gs pos="0">
                <a:srgbClr val="D04159"/>
              </a:gs>
            </a:gsLst>
            <a:lin ang="0" scaled="0"/>
          </a:gra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zh-CN" sz="253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6" name="矩形 99"/>
          <p:cNvSpPr/>
          <p:nvPr/>
        </p:nvSpPr>
        <p:spPr>
          <a:xfrm>
            <a:off x="196796" y="468783"/>
            <a:ext cx="203140" cy="607185"/>
          </a:xfrm>
          <a:prstGeom prst="rect">
            <a:avLst/>
          </a:prstGeom>
          <a:solidFill>
            <a:srgbClr val="00517A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zh-CN" sz="253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矩形 100"/>
          <p:cNvSpPr/>
          <p:nvPr/>
        </p:nvSpPr>
        <p:spPr>
          <a:xfrm rot="17724">
            <a:off x="526060" y="500785"/>
            <a:ext cx="5388994" cy="5467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955" b="1" spc="316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2021 年 5 月</a:t>
            </a:r>
            <a:r>
              <a:rPr lang="en-US" altLang="zh-CN" sz="2955" b="1" spc="316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——</a:t>
            </a:r>
            <a:r>
              <a:rPr lang="zh-CN" altLang="en-US" sz="2955" b="1" spc="158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食安危机</a:t>
            </a:r>
            <a:endParaRPr lang="zh-CN" altLang="en-US" sz="2955" b="1" spc="158" dirty="0">
              <a:solidFill>
                <a:srgbClr val="005374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128" name="矩形 101"/>
          <p:cNvSpPr/>
          <p:nvPr/>
        </p:nvSpPr>
        <p:spPr>
          <a:xfrm>
            <a:off x="-26434" y="1153876"/>
            <a:ext cx="5196123" cy="584788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35"/>
              </a:spcAft>
            </a:pPr>
            <a:r>
              <a:rPr lang="en-US" altLang="zh-CN" sz="253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 5 月 14 日</a:t>
            </a:r>
            <a:r>
              <a:rPr lang="zh-CN" altLang="en-US" sz="25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：</a:t>
            </a:r>
            <a:r>
              <a:rPr lang="en-US" altLang="zh-CN" sz="25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蜜雪冰城接连3店曝出重大食品安全隐患</a:t>
            </a:r>
          </a:p>
          <a:p>
            <a:pPr>
              <a:spcAft>
                <a:spcPts val="635"/>
              </a:spcAft>
            </a:pPr>
            <a:r>
              <a:rPr lang="en-US" altLang="zh-CN" sz="253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 5 月15 日</a:t>
            </a:r>
            <a:r>
              <a:rPr lang="zh-CN" altLang="en-US" sz="253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：</a:t>
            </a:r>
            <a:r>
              <a:rPr lang="en-US" altLang="zh-CN" sz="25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蜜雪冰城的道歉秒上热搜第一</a:t>
            </a: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endParaRPr lang="en-US" altLang="zh-CN" sz="253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DotumChe" pitchFamily="49" charset="-127"/>
            </a:endParaRPr>
          </a:p>
          <a:p>
            <a:pPr>
              <a:spcAft>
                <a:spcPts val="635"/>
              </a:spcAft>
            </a:pPr>
            <a:r>
              <a:rPr lang="en-US" altLang="zh-CN" sz="253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5月 17 日</a:t>
            </a:r>
            <a:r>
              <a:rPr lang="zh-CN" altLang="en-US" sz="253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：</a:t>
            </a:r>
            <a:r>
              <a:rPr lang="en-US" altLang="zh-CN" sz="25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otumChe" pitchFamily="49" charset="-127"/>
              </a:rPr>
              <a:t>郑州市市场监管局召开蜜雪冰城违法违规问题行政约谈会</a:t>
            </a:r>
          </a:p>
        </p:txBody>
      </p:sp>
      <p:grpSp>
        <p:nvGrpSpPr>
          <p:cNvPr id="5129" name="Group 41"/>
          <p:cNvGrpSpPr/>
          <p:nvPr/>
        </p:nvGrpSpPr>
        <p:grpSpPr>
          <a:xfrm>
            <a:off x="4055549" y="2954895"/>
            <a:ext cx="1343844" cy="2270250"/>
            <a:chOff x="0" y="0"/>
            <a:chExt cx="955958" cy="1615444"/>
          </a:xfrm>
        </p:grpSpPr>
        <p:grpSp>
          <p:nvGrpSpPr>
            <p:cNvPr id="5160" name="Group 42"/>
            <p:cNvGrpSpPr/>
            <p:nvPr/>
          </p:nvGrpSpPr>
          <p:grpSpPr>
            <a:xfrm>
              <a:off x="0" y="0"/>
              <a:ext cx="955958" cy="1615444"/>
              <a:chOff x="0" y="0"/>
              <a:chExt cx="955958" cy="1615444"/>
            </a:xfrm>
          </p:grpSpPr>
          <p:sp>
            <p:nvSpPr>
              <p:cNvPr id="5162" name="直接连接符 84"/>
              <p:cNvSpPr/>
              <p:nvPr/>
            </p:nvSpPr>
            <p:spPr>
              <a:xfrm flipV="1">
                <a:off x="478838" y="427444"/>
                <a:ext cx="1" cy="1188000"/>
              </a:xfrm>
              <a:prstGeom prst="line">
                <a:avLst/>
              </a:prstGeom>
              <a:ln w="1905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63" name="椭圆 90"/>
              <p:cNvSpPr/>
              <p:nvPr/>
            </p:nvSpPr>
            <p:spPr>
              <a:xfrm>
                <a:off x="0" y="0"/>
                <a:ext cx="955958" cy="955958"/>
              </a:xfrm>
              <a:prstGeom prst="ellipse">
                <a:avLst/>
              </a:prstGeom>
              <a:gradFill>
                <a:gsLst>
                  <a:gs pos="5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61" name="矩形 111"/>
            <p:cNvSpPr/>
            <p:nvPr/>
          </p:nvSpPr>
          <p:spPr>
            <a:xfrm>
              <a:off x="107490" y="174887"/>
              <a:ext cx="726973" cy="5589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225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异味罐头</a:t>
              </a:r>
            </a:p>
          </p:txBody>
        </p:sp>
      </p:grpSp>
      <p:grpSp>
        <p:nvGrpSpPr>
          <p:cNvPr id="5130" name="Group 46"/>
          <p:cNvGrpSpPr/>
          <p:nvPr/>
        </p:nvGrpSpPr>
        <p:grpSpPr>
          <a:xfrm>
            <a:off x="2444497" y="2539910"/>
            <a:ext cx="1308128" cy="2852879"/>
            <a:chOff x="0" y="0"/>
            <a:chExt cx="928942" cy="2028295"/>
          </a:xfrm>
        </p:grpSpPr>
        <p:grpSp>
          <p:nvGrpSpPr>
            <p:cNvPr id="5156" name="Group 47"/>
            <p:cNvGrpSpPr/>
            <p:nvPr/>
          </p:nvGrpSpPr>
          <p:grpSpPr>
            <a:xfrm>
              <a:off x="0" y="0"/>
              <a:ext cx="928942" cy="2028295"/>
              <a:chOff x="0" y="0"/>
              <a:chExt cx="928942" cy="2028295"/>
            </a:xfrm>
          </p:grpSpPr>
          <p:sp>
            <p:nvSpPr>
              <p:cNvPr id="5158" name="直接连接符 12"/>
              <p:cNvSpPr/>
              <p:nvPr/>
            </p:nvSpPr>
            <p:spPr>
              <a:xfrm flipV="1">
                <a:off x="463138" y="840295"/>
                <a:ext cx="1" cy="1188000"/>
              </a:xfrm>
              <a:prstGeom prst="line">
                <a:avLst/>
              </a:prstGeom>
              <a:ln w="1905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59" name="椭圆 95"/>
              <p:cNvSpPr/>
              <p:nvPr/>
            </p:nvSpPr>
            <p:spPr>
              <a:xfrm>
                <a:off x="0" y="0"/>
                <a:ext cx="928942" cy="928942"/>
              </a:xfrm>
              <a:prstGeom prst="ellipse">
                <a:avLst/>
              </a:prstGeom>
              <a:gradFill>
                <a:gsLst>
                  <a:gs pos="5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57" name="矩形 112"/>
            <p:cNvSpPr/>
            <p:nvPr/>
          </p:nvSpPr>
          <p:spPr>
            <a:xfrm>
              <a:off x="72808" y="153312"/>
              <a:ext cx="779931" cy="6194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53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隔夜茶汤</a:t>
              </a:r>
            </a:p>
          </p:txBody>
        </p:sp>
      </p:grpSp>
      <p:grpSp>
        <p:nvGrpSpPr>
          <p:cNvPr id="5131" name="Group 51"/>
          <p:cNvGrpSpPr/>
          <p:nvPr/>
        </p:nvGrpSpPr>
        <p:grpSpPr>
          <a:xfrm>
            <a:off x="6315082" y="2286098"/>
            <a:ext cx="1343844" cy="3004675"/>
            <a:chOff x="0" y="0"/>
            <a:chExt cx="955958" cy="2136663"/>
          </a:xfrm>
        </p:grpSpPr>
        <p:grpSp>
          <p:nvGrpSpPr>
            <p:cNvPr id="5152" name="Group 52"/>
            <p:cNvGrpSpPr/>
            <p:nvPr/>
          </p:nvGrpSpPr>
          <p:grpSpPr>
            <a:xfrm>
              <a:off x="0" y="0"/>
              <a:ext cx="955958" cy="2136663"/>
              <a:chOff x="0" y="0"/>
              <a:chExt cx="955958" cy="2136663"/>
            </a:xfrm>
          </p:grpSpPr>
          <p:sp>
            <p:nvSpPr>
              <p:cNvPr id="5154" name="直接连接符 86"/>
              <p:cNvSpPr/>
              <p:nvPr/>
            </p:nvSpPr>
            <p:spPr>
              <a:xfrm flipV="1">
                <a:off x="482601" y="372663"/>
                <a:ext cx="1" cy="1764000"/>
              </a:xfrm>
              <a:prstGeom prst="line">
                <a:avLst/>
              </a:prstGeom>
              <a:ln w="1905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55" name="椭圆 91"/>
              <p:cNvSpPr/>
              <p:nvPr/>
            </p:nvSpPr>
            <p:spPr>
              <a:xfrm>
                <a:off x="0" y="0"/>
                <a:ext cx="955958" cy="955958"/>
              </a:xfrm>
              <a:prstGeom prst="ellipse">
                <a:avLst/>
              </a:prstGeom>
              <a:gradFill>
                <a:gsLst>
                  <a:gs pos="5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53" name="矩形 113"/>
            <p:cNvSpPr/>
            <p:nvPr/>
          </p:nvSpPr>
          <p:spPr>
            <a:xfrm>
              <a:off x="74663" y="56671"/>
              <a:ext cx="798431" cy="896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53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徒手抓珍珠</a:t>
              </a:r>
            </a:p>
          </p:txBody>
        </p:sp>
      </p:grpSp>
      <p:grpSp>
        <p:nvGrpSpPr>
          <p:cNvPr id="5132" name="Group 56"/>
          <p:cNvGrpSpPr/>
          <p:nvPr/>
        </p:nvGrpSpPr>
        <p:grpSpPr>
          <a:xfrm>
            <a:off x="9844794" y="1359472"/>
            <a:ext cx="1343844" cy="3794909"/>
            <a:chOff x="0" y="0"/>
            <a:chExt cx="955958" cy="2699589"/>
          </a:xfrm>
        </p:grpSpPr>
        <p:grpSp>
          <p:nvGrpSpPr>
            <p:cNvPr id="5148" name="Group 57"/>
            <p:cNvGrpSpPr/>
            <p:nvPr/>
          </p:nvGrpSpPr>
          <p:grpSpPr>
            <a:xfrm>
              <a:off x="0" y="0"/>
              <a:ext cx="955958" cy="2699589"/>
              <a:chOff x="0" y="0"/>
              <a:chExt cx="955958" cy="2699589"/>
            </a:xfrm>
          </p:grpSpPr>
          <p:sp>
            <p:nvSpPr>
              <p:cNvPr id="5150" name="直接连接符 89"/>
              <p:cNvSpPr/>
              <p:nvPr/>
            </p:nvSpPr>
            <p:spPr>
              <a:xfrm flipV="1">
                <a:off x="495714" y="791589"/>
                <a:ext cx="1" cy="1908000"/>
              </a:xfrm>
              <a:prstGeom prst="line">
                <a:avLst/>
              </a:prstGeom>
              <a:ln w="1905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51" name="椭圆 94"/>
              <p:cNvSpPr/>
              <p:nvPr/>
            </p:nvSpPr>
            <p:spPr>
              <a:xfrm>
                <a:off x="0" y="0"/>
                <a:ext cx="955958" cy="955958"/>
              </a:xfrm>
              <a:prstGeom prst="ellipse">
                <a:avLst/>
              </a:prstGeom>
              <a:gradFill>
                <a:gsLst>
                  <a:gs pos="5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49" name="矩形 114"/>
            <p:cNvSpPr/>
            <p:nvPr/>
          </p:nvSpPr>
          <p:spPr>
            <a:xfrm>
              <a:off x="137266" y="267901"/>
              <a:ext cx="669592" cy="3889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2955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蟑螂</a:t>
              </a:r>
            </a:p>
          </p:txBody>
        </p:sp>
      </p:grpSp>
      <p:grpSp>
        <p:nvGrpSpPr>
          <p:cNvPr id="5133" name="Group 61"/>
          <p:cNvGrpSpPr/>
          <p:nvPr/>
        </p:nvGrpSpPr>
        <p:grpSpPr>
          <a:xfrm>
            <a:off x="7501995" y="386189"/>
            <a:ext cx="1555913" cy="5516011"/>
            <a:chOff x="0" y="0"/>
            <a:chExt cx="1107094" cy="3923968"/>
          </a:xfrm>
        </p:grpSpPr>
        <p:grpSp>
          <p:nvGrpSpPr>
            <p:cNvPr id="5144" name="Group 62"/>
            <p:cNvGrpSpPr/>
            <p:nvPr/>
          </p:nvGrpSpPr>
          <p:grpSpPr>
            <a:xfrm>
              <a:off x="0" y="0"/>
              <a:ext cx="1107094" cy="3923968"/>
              <a:chOff x="0" y="0"/>
              <a:chExt cx="1107094" cy="3923968"/>
            </a:xfrm>
          </p:grpSpPr>
          <p:sp>
            <p:nvSpPr>
              <p:cNvPr id="5146" name="直接连接符 87"/>
              <p:cNvSpPr/>
              <p:nvPr/>
            </p:nvSpPr>
            <p:spPr>
              <a:xfrm flipV="1">
                <a:off x="561168" y="1007968"/>
                <a:ext cx="1" cy="2916000"/>
              </a:xfrm>
              <a:prstGeom prst="line">
                <a:avLst/>
              </a:prstGeom>
              <a:ln w="1905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47" name="椭圆 13"/>
              <p:cNvSpPr/>
              <p:nvPr/>
            </p:nvSpPr>
            <p:spPr>
              <a:xfrm>
                <a:off x="0" y="0"/>
                <a:ext cx="1107094" cy="1107094"/>
              </a:xfrm>
              <a:prstGeom prst="ellipse">
                <a:avLst/>
              </a:prstGeom>
              <a:gradFill>
                <a:gsLst>
                  <a:gs pos="5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005374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45" name="矩形 118"/>
            <p:cNvSpPr/>
            <p:nvPr/>
          </p:nvSpPr>
          <p:spPr>
            <a:xfrm>
              <a:off x="44792" y="64315"/>
              <a:ext cx="1032122" cy="98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281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无盖垃圾桶旁加工</a:t>
              </a:r>
            </a:p>
          </p:txBody>
        </p:sp>
      </p:grpSp>
      <p:grpSp>
        <p:nvGrpSpPr>
          <p:cNvPr id="5134" name="Group 66"/>
          <p:cNvGrpSpPr/>
          <p:nvPr/>
        </p:nvGrpSpPr>
        <p:grpSpPr>
          <a:xfrm>
            <a:off x="5131294" y="1350541"/>
            <a:ext cx="1343844" cy="4259227"/>
            <a:chOff x="0" y="0"/>
            <a:chExt cx="955958" cy="3030150"/>
          </a:xfrm>
        </p:grpSpPr>
        <p:grpSp>
          <p:nvGrpSpPr>
            <p:cNvPr id="5140" name="Group 67"/>
            <p:cNvGrpSpPr/>
            <p:nvPr/>
          </p:nvGrpSpPr>
          <p:grpSpPr>
            <a:xfrm>
              <a:off x="0" y="0"/>
              <a:ext cx="955958" cy="3030150"/>
              <a:chOff x="0" y="0"/>
              <a:chExt cx="955958" cy="3030150"/>
            </a:xfrm>
          </p:grpSpPr>
          <p:sp>
            <p:nvSpPr>
              <p:cNvPr id="5142" name="直接连接符 85"/>
              <p:cNvSpPr/>
              <p:nvPr/>
            </p:nvSpPr>
            <p:spPr>
              <a:xfrm flipV="1">
                <a:off x="467101" y="150150"/>
                <a:ext cx="1" cy="2880000"/>
              </a:xfrm>
              <a:prstGeom prst="line">
                <a:avLst/>
              </a:prstGeom>
              <a:ln w="1905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43" name="椭圆 93"/>
              <p:cNvSpPr/>
              <p:nvPr/>
            </p:nvSpPr>
            <p:spPr>
              <a:xfrm>
                <a:off x="0" y="0"/>
                <a:ext cx="955958" cy="955958"/>
              </a:xfrm>
              <a:prstGeom prst="ellipse">
                <a:avLst/>
              </a:prstGeom>
              <a:gradFill>
                <a:gsLst>
                  <a:gs pos="47000">
                    <a:srgbClr val="DC7183">
                      <a:lumMod val="97000"/>
                    </a:srgbClr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41" name="矩形 119"/>
            <p:cNvSpPr/>
            <p:nvPr/>
          </p:nvSpPr>
          <p:spPr>
            <a:xfrm>
              <a:off x="69711" y="73372"/>
              <a:ext cx="795097" cy="805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25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篡改 食材有效期</a:t>
              </a:r>
            </a:p>
          </p:txBody>
        </p:sp>
      </p:grpSp>
      <p:grpSp>
        <p:nvGrpSpPr>
          <p:cNvPr id="5135" name="Group 71"/>
          <p:cNvGrpSpPr/>
          <p:nvPr/>
        </p:nvGrpSpPr>
        <p:grpSpPr>
          <a:xfrm>
            <a:off x="8625289" y="2550403"/>
            <a:ext cx="1471085" cy="2285875"/>
            <a:chOff x="0" y="0"/>
            <a:chExt cx="1045241" cy="1625322"/>
          </a:xfrm>
        </p:grpSpPr>
        <p:grpSp>
          <p:nvGrpSpPr>
            <p:cNvPr id="5136" name="Group 72"/>
            <p:cNvGrpSpPr/>
            <p:nvPr/>
          </p:nvGrpSpPr>
          <p:grpSpPr>
            <a:xfrm>
              <a:off x="0" y="0"/>
              <a:ext cx="1045241" cy="1625322"/>
              <a:chOff x="0" y="0"/>
              <a:chExt cx="1045241" cy="1625322"/>
            </a:xfrm>
          </p:grpSpPr>
          <p:sp>
            <p:nvSpPr>
              <p:cNvPr id="5138" name="直接连接符 88"/>
              <p:cNvSpPr/>
              <p:nvPr/>
            </p:nvSpPr>
            <p:spPr>
              <a:xfrm flipV="1">
                <a:off x="528487" y="653322"/>
                <a:ext cx="1" cy="972000"/>
              </a:xfrm>
              <a:prstGeom prst="line">
                <a:avLst/>
              </a:prstGeom>
              <a:ln w="1905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5139" name="椭圆 92"/>
              <p:cNvSpPr/>
              <p:nvPr/>
            </p:nvSpPr>
            <p:spPr>
              <a:xfrm>
                <a:off x="0" y="0"/>
                <a:ext cx="1045241" cy="1045241"/>
              </a:xfrm>
              <a:prstGeom prst="ellipse">
                <a:avLst/>
              </a:prstGeom>
              <a:gradFill>
                <a:gsLst>
                  <a:gs pos="40000">
                    <a:srgbClr val="DC7183"/>
                  </a:gs>
                  <a:gs pos="0">
                    <a:srgbClr val="E8A0AC"/>
                  </a:gs>
                  <a:gs pos="0">
                    <a:srgbClr val="D04159"/>
                  </a:gs>
                </a:gsLst>
                <a:lin ang="0" scaled="0"/>
              </a:gradFill>
              <a:ln w="38100" cap="flat" cmpd="sng">
                <a:solidFill>
                  <a:srgbClr val="E40055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37" name="矩形 120"/>
            <p:cNvSpPr/>
            <p:nvPr/>
          </p:nvSpPr>
          <p:spPr>
            <a:xfrm>
              <a:off x="136389" y="241418"/>
              <a:ext cx="772273" cy="5584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225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隔夜水果切片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10"/>
          <p:cNvSpPr/>
          <p:nvPr/>
        </p:nvSpPr>
        <p:spPr>
          <a:xfrm>
            <a:off x="2813050" y="2571609"/>
            <a:ext cx="1218835" cy="767911"/>
          </a:xfrm>
          <a:prstGeom prst="line">
            <a:avLst/>
          </a:prstGeom>
          <a:ln w="2857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7" name="直接连接符 62"/>
          <p:cNvSpPr/>
          <p:nvPr/>
        </p:nvSpPr>
        <p:spPr>
          <a:xfrm flipV="1">
            <a:off x="5179288" y="2209976"/>
            <a:ext cx="330381" cy="736659"/>
          </a:xfrm>
          <a:prstGeom prst="line">
            <a:avLst/>
          </a:prstGeom>
          <a:ln w="2857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8" name="直接连接符 65"/>
          <p:cNvSpPr/>
          <p:nvPr/>
        </p:nvSpPr>
        <p:spPr>
          <a:xfrm>
            <a:off x="6496345" y="1665295"/>
            <a:ext cx="2350612" cy="839345"/>
          </a:xfrm>
          <a:prstGeom prst="line">
            <a:avLst/>
          </a:prstGeom>
          <a:ln w="2857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6149" name="Group 5"/>
          <p:cNvGrpSpPr/>
          <p:nvPr/>
        </p:nvGrpSpPr>
        <p:grpSpPr>
          <a:xfrm>
            <a:off x="353" y="0"/>
            <a:ext cx="12858044" cy="7232650"/>
            <a:chOff x="0" y="0"/>
            <a:chExt cx="9144000" cy="5143500"/>
          </a:xfrm>
        </p:grpSpPr>
        <p:sp>
          <p:nvSpPr>
            <p:cNvPr id="6180" name="直角三角形 1"/>
            <p:cNvSpPr/>
            <p:nvPr/>
          </p:nvSpPr>
          <p:spPr>
            <a:xfrm flipH="1">
              <a:off x="0" y="2857500"/>
              <a:ext cx="9144000" cy="2286000"/>
            </a:xfrm>
            <a:prstGeom prst="rtTriangle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1" name="直角三角形 72"/>
            <p:cNvSpPr/>
            <p:nvPr/>
          </p:nvSpPr>
          <p:spPr>
            <a:xfrm flipH="1">
              <a:off x="2817574" y="3561894"/>
              <a:ext cx="6326425" cy="1581606"/>
            </a:xfrm>
            <a:prstGeom prst="rtTriangle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91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2" name="直角三角形 38"/>
            <p:cNvSpPr/>
            <p:nvPr/>
          </p:nvSpPr>
          <p:spPr>
            <a:xfrm flipV="1">
              <a:off x="0" y="0"/>
              <a:ext cx="3800475" cy="950119"/>
            </a:xfrm>
            <a:prstGeom prst="rtTriangl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50" name="Group 9"/>
          <p:cNvGrpSpPr/>
          <p:nvPr/>
        </p:nvGrpSpPr>
        <p:grpSpPr>
          <a:xfrm>
            <a:off x="7053080" y="3869021"/>
            <a:ext cx="5123796" cy="4031533"/>
            <a:chOff x="0" y="0"/>
            <a:chExt cx="3643522" cy="2867217"/>
          </a:xfrm>
        </p:grpSpPr>
        <p:sp>
          <p:nvSpPr>
            <p:cNvPr id="6178" name="任意多边形 76"/>
            <p:cNvSpPr/>
            <p:nvPr/>
          </p:nvSpPr>
          <p:spPr>
            <a:xfrm rot="-900000">
              <a:off x="356920" y="0"/>
              <a:ext cx="3286126" cy="2867217"/>
            </a:xfrm>
            <a:custGeom>
              <a:avLst/>
              <a:gdLst>
                <a:gd name="txL" fmla="*/ 0 w 3286126"/>
                <a:gd name="txT" fmla="*/ 0 h 2867217"/>
                <a:gd name="txR" fmla="*/ 3286126 w 3286126"/>
                <a:gd name="txB" fmla="*/ 2867217 h 2867217"/>
              </a:gdLst>
              <a:ahLst/>
              <a:cxnLst>
                <a:cxn ang="0">
                  <a:pos x="3286125" y="0"/>
                </a:cxn>
                <a:cxn ang="0">
                  <a:pos x="3286126" y="2867217"/>
                </a:cxn>
                <a:cxn ang="0">
                  <a:pos x="0" y="1986702"/>
                </a:cxn>
                <a:cxn ang="0">
                  <a:pos x="0" y="0"/>
                </a:cxn>
              </a:cxnLst>
              <a:rect l="txL" t="txT" r="txR" b="txB"/>
              <a:pathLst>
                <a:path w="3286126" h="2867217">
                  <a:moveTo>
                    <a:pt x="3286125" y="0"/>
                  </a:moveTo>
                  <a:lnTo>
                    <a:pt x="3286126" y="2867217"/>
                  </a:lnTo>
                  <a:lnTo>
                    <a:pt x="0" y="1986702"/>
                  </a:lnTo>
                  <a:lnTo>
                    <a:pt x="0" y="0"/>
                  </a:lnTo>
                  <a:lnTo>
                    <a:pt x="3286125" y="0"/>
                  </a:lnTo>
                  <a:close/>
                </a:path>
              </a:pathLst>
            </a:cu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91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/>
            <a:lstStyle/>
            <a:p>
              <a:endParaRPr lang="zh-CN" altLang="en-US" sz="253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9" name="矩形 31"/>
            <p:cNvSpPr/>
            <p:nvPr/>
          </p:nvSpPr>
          <p:spPr>
            <a:xfrm rot="-900000">
              <a:off x="0" y="30796"/>
              <a:ext cx="3286125" cy="109137"/>
            </a:xfrm>
            <a:prstGeom prst="rect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73000">
                  <a:srgbClr val="E28998">
                    <a:alpha val="100000"/>
                  </a:srgbClr>
                </a:gs>
                <a:gs pos="9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任意多边形 76"/>
            <p:cNvSpPr/>
            <p:nvPr/>
          </p:nvSpPr>
          <p:spPr>
            <a:xfrm rot="-900000">
              <a:off x="357396" y="0"/>
              <a:ext cx="3286126" cy="2867217"/>
            </a:xfrm>
            <a:custGeom>
              <a:avLst/>
              <a:gdLst>
                <a:gd name="txL" fmla="*/ 0 w 3286126"/>
                <a:gd name="txT" fmla="*/ 0 h 2867217"/>
                <a:gd name="txR" fmla="*/ 3286126 w 3286126"/>
                <a:gd name="txB" fmla="*/ 2867217 h 2867217"/>
              </a:gdLst>
              <a:ahLst/>
              <a:cxnLst>
                <a:cxn ang="0">
                  <a:pos x="3286125" y="0"/>
                </a:cxn>
                <a:cxn ang="0">
                  <a:pos x="3286126" y="2867217"/>
                </a:cxn>
                <a:cxn ang="0">
                  <a:pos x="0" y="1986702"/>
                </a:cxn>
                <a:cxn ang="0">
                  <a:pos x="0" y="0"/>
                </a:cxn>
              </a:cxnLst>
              <a:rect l="txL" t="txT" r="txR" b="txB"/>
              <a:pathLst>
                <a:path w="3286126" h="2867217">
                  <a:moveTo>
                    <a:pt x="3286125" y="0"/>
                  </a:moveTo>
                  <a:lnTo>
                    <a:pt x="3286126" y="2867217"/>
                  </a:lnTo>
                  <a:lnTo>
                    <a:pt x="0" y="1986702"/>
                  </a:lnTo>
                  <a:lnTo>
                    <a:pt x="0" y="0"/>
                  </a:lnTo>
                  <a:lnTo>
                    <a:pt x="3286125" y="0"/>
                  </a:lnTo>
                  <a:close/>
                </a:path>
              </a:pathLst>
            </a:cu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91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/>
            <a:lstStyle/>
            <a:p>
              <a:endParaRPr lang="zh-CN" altLang="en-US" sz="253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31"/>
            <p:cNvSpPr/>
            <p:nvPr/>
          </p:nvSpPr>
          <p:spPr>
            <a:xfrm rot="-900000">
              <a:off x="476" y="30796"/>
              <a:ext cx="3286125" cy="109137"/>
            </a:xfrm>
            <a:prstGeom prst="rect">
              <a:avLst/>
            </a:prstGeom>
            <a:gradFill>
              <a:gsLst>
                <a:gs pos="50000">
                  <a:srgbClr val="DC7183"/>
                </a:gs>
                <a:gs pos="0">
                  <a:srgbClr val="E8A0AC"/>
                </a:gs>
                <a:gs pos="73000">
                  <a:srgbClr val="E28998">
                    <a:alpha val="100000"/>
                  </a:srgbClr>
                </a:gs>
                <a:gs pos="9000">
                  <a:srgbClr val="D04159"/>
                </a:gs>
              </a:gsLst>
              <a:lin ang="0" scaled="0"/>
            </a:gra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zh-CN" sz="25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51" name="Group 12"/>
          <p:cNvGrpSpPr/>
          <p:nvPr/>
        </p:nvGrpSpPr>
        <p:grpSpPr>
          <a:xfrm rot="-900000">
            <a:off x="7965530" y="4432594"/>
            <a:ext cx="3632780" cy="2099132"/>
            <a:chOff x="15581" y="1416"/>
            <a:chExt cx="2583656" cy="1492755"/>
          </a:xfrm>
        </p:grpSpPr>
        <p:sp>
          <p:nvSpPr>
            <p:cNvPr id="6176" name="矩形 36"/>
            <p:cNvSpPr/>
            <p:nvPr/>
          </p:nvSpPr>
          <p:spPr>
            <a:xfrm>
              <a:off x="476190" y="1416"/>
              <a:ext cx="1662444" cy="4967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zh-CN" sz="394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2021.7.30 </a:t>
              </a:r>
            </a:p>
          </p:txBody>
        </p:sp>
        <p:sp>
          <p:nvSpPr>
            <p:cNvPr id="6177" name="矩形 37"/>
            <p:cNvSpPr/>
            <p:nvPr/>
          </p:nvSpPr>
          <p:spPr>
            <a:xfrm>
              <a:off x="15581" y="459057"/>
              <a:ext cx="2583656" cy="10351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lang="en-US" altLang="zh-CN" sz="2955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有一种营销的力量，叫民心所向</a:t>
              </a:r>
            </a:p>
            <a:p>
              <a:pPr algn="r" eaLnBrk="1" hangingPunct="1"/>
              <a:r>
                <a:rPr lang="en-US" altLang="zh-CN" sz="2955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————野性消费</a:t>
              </a:r>
            </a:p>
          </p:txBody>
        </p:sp>
      </p:grpSp>
      <p:grpSp>
        <p:nvGrpSpPr>
          <p:cNvPr id="6152" name="Group 15"/>
          <p:cNvGrpSpPr/>
          <p:nvPr/>
        </p:nvGrpSpPr>
        <p:grpSpPr>
          <a:xfrm>
            <a:off x="1058463" y="1148295"/>
            <a:ext cx="1875131" cy="1875131"/>
            <a:chOff x="0" y="0"/>
            <a:chExt cx="1333500" cy="1333500"/>
          </a:xfrm>
        </p:grpSpPr>
        <p:grpSp>
          <p:nvGrpSpPr>
            <p:cNvPr id="6172" name="Group 16"/>
            <p:cNvGrpSpPr/>
            <p:nvPr/>
          </p:nvGrpSpPr>
          <p:grpSpPr>
            <a:xfrm>
              <a:off x="0" y="0"/>
              <a:ext cx="1333500" cy="1333500"/>
              <a:chOff x="0" y="0"/>
              <a:chExt cx="1333500" cy="1333500"/>
            </a:xfrm>
          </p:grpSpPr>
          <p:sp>
            <p:nvSpPr>
              <p:cNvPr id="6174" name="椭圆 6"/>
              <p:cNvSpPr/>
              <p:nvPr/>
            </p:nvSpPr>
            <p:spPr>
              <a:xfrm>
                <a:off x="0" y="0"/>
                <a:ext cx="1333500" cy="1333500"/>
              </a:xfrm>
              <a:prstGeom prst="ellipse">
                <a:avLst/>
              </a:prstGeom>
              <a:solidFill>
                <a:schemeClr val="bg1"/>
              </a:solidFill>
              <a:ln w="57150" cap="flat" cmpd="sng">
                <a:solidFill>
                  <a:srgbClr val="FFC104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5" name="椭圆 40"/>
              <p:cNvSpPr/>
              <p:nvPr/>
            </p:nvSpPr>
            <p:spPr>
              <a:xfrm>
                <a:off x="92868" y="92868"/>
                <a:ext cx="1147763" cy="1147763"/>
              </a:xfrm>
              <a:prstGeom prst="ellipse">
                <a:avLst/>
              </a:prstGeom>
              <a:solidFill>
                <a:srgbClr val="FFC104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73" name="矩形 42"/>
            <p:cNvSpPr/>
            <p:nvPr/>
          </p:nvSpPr>
          <p:spPr>
            <a:xfrm>
              <a:off x="244793" y="323850"/>
              <a:ext cx="832961" cy="6808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281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灾区河南</a:t>
              </a:r>
            </a:p>
          </p:txBody>
        </p:sp>
      </p:grpSp>
      <p:grpSp>
        <p:nvGrpSpPr>
          <p:cNvPr id="6153" name="Group 20"/>
          <p:cNvGrpSpPr/>
          <p:nvPr/>
        </p:nvGrpSpPr>
        <p:grpSpPr>
          <a:xfrm>
            <a:off x="3962686" y="2893060"/>
            <a:ext cx="1698779" cy="1701012"/>
            <a:chOff x="0" y="0"/>
            <a:chExt cx="1333500" cy="1333500"/>
          </a:xfrm>
        </p:grpSpPr>
        <p:grpSp>
          <p:nvGrpSpPr>
            <p:cNvPr id="6168" name="Group 21"/>
            <p:cNvGrpSpPr/>
            <p:nvPr/>
          </p:nvGrpSpPr>
          <p:grpSpPr>
            <a:xfrm>
              <a:off x="0" y="0"/>
              <a:ext cx="1333500" cy="1333500"/>
              <a:chOff x="0" y="0"/>
              <a:chExt cx="1333500" cy="1333500"/>
            </a:xfrm>
          </p:grpSpPr>
          <p:sp>
            <p:nvSpPr>
              <p:cNvPr id="6170" name="椭圆 47"/>
              <p:cNvSpPr/>
              <p:nvPr/>
            </p:nvSpPr>
            <p:spPr>
              <a:xfrm>
                <a:off x="0" y="0"/>
                <a:ext cx="1333500" cy="1333500"/>
              </a:xfrm>
              <a:prstGeom prst="ellipse">
                <a:avLst/>
              </a:prstGeom>
              <a:solidFill>
                <a:schemeClr val="bg1"/>
              </a:solidFill>
              <a:ln w="57150" cap="flat" cmpd="sng">
                <a:solidFill>
                  <a:srgbClr val="00B3EE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1" name="椭圆 48"/>
              <p:cNvSpPr/>
              <p:nvPr/>
            </p:nvSpPr>
            <p:spPr>
              <a:xfrm>
                <a:off x="92868" y="92868"/>
                <a:ext cx="1147763" cy="1147763"/>
              </a:xfrm>
              <a:prstGeom prst="ellipse">
                <a:avLst/>
              </a:prstGeom>
              <a:solidFill>
                <a:srgbClr val="00B3EE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69" name="矩形 46"/>
            <p:cNvSpPr/>
            <p:nvPr/>
          </p:nvSpPr>
          <p:spPr>
            <a:xfrm>
              <a:off x="92219" y="280762"/>
              <a:ext cx="1161679" cy="6830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253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一边自救</a:t>
              </a:r>
            </a:p>
            <a:p>
              <a:pPr algn="ctr" eaLnBrk="1" hangingPunct="1"/>
              <a:r>
                <a:rPr lang="zh-CN" altLang="en-US" sz="253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一边救援</a:t>
              </a:r>
            </a:p>
          </p:txBody>
        </p:sp>
      </p:grpSp>
      <p:grpSp>
        <p:nvGrpSpPr>
          <p:cNvPr id="6154" name="Group 25"/>
          <p:cNvGrpSpPr/>
          <p:nvPr/>
        </p:nvGrpSpPr>
        <p:grpSpPr>
          <a:xfrm>
            <a:off x="5014097" y="725498"/>
            <a:ext cx="1484480" cy="1484479"/>
            <a:chOff x="0" y="0"/>
            <a:chExt cx="1333500" cy="1333500"/>
          </a:xfrm>
        </p:grpSpPr>
        <p:grpSp>
          <p:nvGrpSpPr>
            <p:cNvPr id="6164" name="Group 26"/>
            <p:cNvGrpSpPr/>
            <p:nvPr/>
          </p:nvGrpSpPr>
          <p:grpSpPr>
            <a:xfrm>
              <a:off x="0" y="0"/>
              <a:ext cx="1333500" cy="1333500"/>
              <a:chOff x="0" y="0"/>
              <a:chExt cx="1333500" cy="1333500"/>
            </a:xfrm>
          </p:grpSpPr>
          <p:sp>
            <p:nvSpPr>
              <p:cNvPr id="6166" name="椭圆 52"/>
              <p:cNvSpPr/>
              <p:nvPr/>
            </p:nvSpPr>
            <p:spPr>
              <a:xfrm>
                <a:off x="0" y="0"/>
                <a:ext cx="1333500" cy="1333500"/>
              </a:xfrm>
              <a:prstGeom prst="ellipse">
                <a:avLst/>
              </a:prstGeom>
              <a:solidFill>
                <a:schemeClr val="bg1"/>
              </a:solidFill>
              <a:ln w="57150" cap="flat" cmpd="sng">
                <a:solidFill>
                  <a:srgbClr val="8ABC1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7" name="椭圆 53"/>
              <p:cNvSpPr/>
              <p:nvPr/>
            </p:nvSpPr>
            <p:spPr>
              <a:xfrm>
                <a:off x="92868" y="92868"/>
                <a:ext cx="1147763" cy="1147763"/>
              </a:xfrm>
              <a:prstGeom prst="ellipse">
                <a:avLst/>
              </a:prstGeom>
              <a:solidFill>
                <a:srgbClr val="8ABC1D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65" name="矩形 51"/>
            <p:cNvSpPr/>
            <p:nvPr/>
          </p:nvSpPr>
          <p:spPr>
            <a:xfrm>
              <a:off x="203935" y="273719"/>
              <a:ext cx="951697" cy="782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253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2200</a:t>
              </a:r>
              <a:r>
                <a:rPr lang="zh-CN" altLang="en-US" sz="253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万元</a:t>
              </a:r>
            </a:p>
          </p:txBody>
        </p:sp>
      </p:grpSp>
      <p:grpSp>
        <p:nvGrpSpPr>
          <p:cNvPr id="6155" name="Group 30"/>
          <p:cNvGrpSpPr/>
          <p:nvPr/>
        </p:nvGrpSpPr>
        <p:grpSpPr>
          <a:xfrm>
            <a:off x="8846957" y="2022464"/>
            <a:ext cx="1236694" cy="1236694"/>
            <a:chOff x="0" y="0"/>
            <a:chExt cx="1333500" cy="1333500"/>
          </a:xfrm>
        </p:grpSpPr>
        <p:grpSp>
          <p:nvGrpSpPr>
            <p:cNvPr id="6160" name="Group 31"/>
            <p:cNvGrpSpPr/>
            <p:nvPr/>
          </p:nvGrpSpPr>
          <p:grpSpPr>
            <a:xfrm>
              <a:off x="0" y="0"/>
              <a:ext cx="1333500" cy="1333500"/>
              <a:chOff x="0" y="0"/>
              <a:chExt cx="1333500" cy="1333500"/>
            </a:xfrm>
          </p:grpSpPr>
          <p:sp>
            <p:nvSpPr>
              <p:cNvPr id="6162" name="椭圆 57"/>
              <p:cNvSpPr/>
              <p:nvPr/>
            </p:nvSpPr>
            <p:spPr>
              <a:xfrm>
                <a:off x="0" y="0"/>
                <a:ext cx="1333500" cy="1333500"/>
              </a:xfrm>
              <a:prstGeom prst="ellipse">
                <a:avLst/>
              </a:prstGeom>
              <a:solidFill>
                <a:schemeClr val="bg1"/>
              </a:solidFill>
              <a:ln w="57150" cap="flat" cmpd="sng">
                <a:solidFill>
                  <a:srgbClr val="CC99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3" name="椭圆 58"/>
              <p:cNvSpPr/>
              <p:nvPr/>
            </p:nvSpPr>
            <p:spPr>
              <a:xfrm>
                <a:off x="92868" y="92868"/>
                <a:ext cx="1147763" cy="1147763"/>
              </a:xfrm>
              <a:prstGeom prst="ellipse">
                <a:avLst/>
              </a:prstGeom>
              <a:solidFill>
                <a:srgbClr val="CC99FF"/>
              </a:solidFill>
              <a:ln w="9525">
                <a:noFill/>
              </a:ln>
            </p:spPr>
            <p:txBody>
              <a:bodyPr anchor="ctr" anchorCtr="0"/>
              <a:lstStyle/>
              <a:p>
                <a:pPr algn="ctr" eaLnBrk="1" hangingPunct="1"/>
                <a:endParaRPr lang="zh-CN" altLang="zh-CN" sz="253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61" name="矩形 56"/>
            <p:cNvSpPr/>
            <p:nvPr/>
          </p:nvSpPr>
          <p:spPr>
            <a:xfrm>
              <a:off x="99106" y="179084"/>
              <a:ext cx="1074503" cy="9394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253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otumChe" pitchFamily="49" charset="-127"/>
                </a:rPr>
                <a:t>野性消费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939928" y="3846029"/>
            <a:ext cx="2096799" cy="28106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9270200" y="575263"/>
            <a:ext cx="3367870" cy="182959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 bossppt 出品 1"/>
          <p:cNvSpPr/>
          <p:nvPr/>
        </p:nvSpPr>
        <p:spPr>
          <a:xfrm>
            <a:off x="5158847" y="1026415"/>
            <a:ext cx="2581348" cy="2581348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淘宝店 bossppt 出品 2"/>
          <p:cNvGrpSpPr/>
          <p:nvPr/>
        </p:nvGrpSpPr>
        <p:grpSpPr>
          <a:xfrm>
            <a:off x="5481742" y="4217418"/>
            <a:ext cx="1514768" cy="226985"/>
            <a:chOff x="4369394" y="3284984"/>
            <a:chExt cx="1436676" cy="215283"/>
          </a:xfrm>
        </p:grpSpPr>
        <p:sp>
          <p:nvSpPr>
            <p:cNvPr id="4" name="淘宝店 bossppt 出品 9"/>
            <p:cNvSpPr txBox="1"/>
            <p:nvPr/>
          </p:nvSpPr>
          <p:spPr>
            <a:xfrm>
              <a:off x="4581936" y="3284984"/>
              <a:ext cx="1224134" cy="215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淘宝店chenying0907出品 4"/>
            <p:cNvGrpSpPr/>
            <p:nvPr/>
          </p:nvGrpSpPr>
          <p:grpSpPr>
            <a:xfrm>
              <a:off x="4369394" y="3316401"/>
              <a:ext cx="168551" cy="168551"/>
              <a:chOff x="5005198" y="3717032"/>
              <a:chExt cx="168551" cy="168551"/>
            </a:xfrm>
          </p:grpSpPr>
          <p:sp>
            <p:nvSpPr>
              <p:cNvPr id="6" name="淘宝店 bossppt 出品 5"/>
              <p:cNvSpPr/>
              <p:nvPr/>
            </p:nvSpPr>
            <p:spPr>
              <a:xfrm>
                <a:off x="5005198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3" y="3741568"/>
                <a:ext cx="130605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5" name="淘宝店chenying0907出品 14"/>
          <p:cNvGrpSpPr/>
          <p:nvPr/>
        </p:nvGrpSpPr>
        <p:grpSpPr>
          <a:xfrm>
            <a:off x="5498350" y="4934872"/>
            <a:ext cx="177713" cy="177713"/>
            <a:chOff x="5005199" y="3717032"/>
            <a:chExt cx="168551" cy="168551"/>
          </a:xfrm>
        </p:grpSpPr>
        <p:sp>
          <p:nvSpPr>
            <p:cNvPr id="16" name="淘宝店 bossppt 出品 15"/>
            <p:cNvSpPr/>
            <p:nvPr/>
          </p:nvSpPr>
          <p:spPr>
            <a:xfrm>
              <a:off x="5005199" y="3717032"/>
              <a:ext cx="168551" cy="1685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5039924" y="3741566"/>
              <a:ext cx="130606" cy="1194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标题 4"/>
          <p:cNvSpPr txBox="1"/>
          <p:nvPr/>
        </p:nvSpPr>
        <p:spPr>
          <a:xfrm>
            <a:off x="5268244" y="4028170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发展优势</a:t>
            </a:r>
          </a:p>
        </p:txBody>
      </p:sp>
      <p:sp>
        <p:nvSpPr>
          <p:cNvPr id="24" name="淘宝店 bossppt 出品 23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5" name="淘宝店 bossppt 出品 24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6" name="淘宝店 bossppt 出品 25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淘宝店 bossppt 出品 26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8" name="淘宝店 bossppt 出品 27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淘宝店 bossppt 出品 28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0" name="淘宝店 bossppt 出品 29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1" name="淘宝店 bossppt 出品 30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2" name="淘宝店 bossppt 出品 31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3" name="淘宝店 bossppt 出品 32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标题 4"/>
          <p:cNvSpPr txBox="1"/>
          <p:nvPr/>
        </p:nvSpPr>
        <p:spPr>
          <a:xfrm>
            <a:off x="5214623" y="2933027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 </a:t>
            </a:r>
            <a:r>
              <a:rPr lang="en-US" altLang="zh-CN" sz="253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</a:t>
            </a:r>
            <a:endParaRPr lang="zh-CN" altLang="en-US" sz="253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淘宝店 bossppt 出品 35"/>
          <p:cNvSpPr/>
          <p:nvPr/>
        </p:nvSpPr>
        <p:spPr>
          <a:xfrm>
            <a:off x="5268244" y="1135812"/>
            <a:ext cx="2362557" cy="236255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cxnSp>
        <p:nvCxnSpPr>
          <p:cNvPr id="37" name="淘宝店 bossppt 出品 36"/>
          <p:cNvCxnSpPr/>
          <p:nvPr/>
        </p:nvCxnSpPr>
        <p:spPr>
          <a:xfrm>
            <a:off x="5006191" y="4527389"/>
            <a:ext cx="3159447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淘宝店 bossppt 出品 5"/>
          <p:cNvSpPr>
            <a:spLocks noChangeArrowheads="1"/>
          </p:cNvSpPr>
          <p:nvPr/>
        </p:nvSpPr>
        <p:spPr bwMode="auto">
          <a:xfrm>
            <a:off x="354" y="7151273"/>
            <a:ext cx="12882391" cy="85951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sp>
        <p:nvSpPr>
          <p:cNvPr id="45" name="标题 4"/>
          <p:cNvSpPr txBox="1"/>
          <p:nvPr/>
        </p:nvSpPr>
        <p:spPr>
          <a:xfrm>
            <a:off x="5297424" y="4705265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未来之路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11" y="1431727"/>
            <a:ext cx="1183098" cy="148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淘宝店 bossppt 出品 49"/>
          <p:cNvGrpSpPr/>
          <p:nvPr/>
        </p:nvGrpSpPr>
        <p:grpSpPr>
          <a:xfrm>
            <a:off x="308695" y="4676584"/>
            <a:ext cx="2161809" cy="2161806"/>
            <a:chOff x="1692573" y="1455253"/>
            <a:chExt cx="2542903" cy="2542903"/>
          </a:xfrm>
          <a:effectLst/>
        </p:grpSpPr>
        <p:sp>
          <p:nvSpPr>
            <p:cNvPr id="51" name="圆角淘宝店 bossppt 出品 50"/>
            <p:cNvSpPr/>
            <p:nvPr/>
          </p:nvSpPr>
          <p:spPr>
            <a:xfrm>
              <a:off x="1692573" y="1455253"/>
              <a:ext cx="2542903" cy="2542903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52" name="圆角淘宝店 bossppt 出品 51"/>
            <p:cNvSpPr/>
            <p:nvPr/>
          </p:nvSpPr>
          <p:spPr>
            <a:xfrm>
              <a:off x="2053420" y="1816100"/>
              <a:ext cx="1821208" cy="1821208"/>
            </a:xfrm>
            <a:prstGeom prst="roundRect">
              <a:avLst>
                <a:gd name="adj" fmla="val 7763"/>
              </a:avLst>
            </a:prstGeom>
            <a:solidFill>
              <a:srgbClr val="E40055"/>
            </a:solidFill>
            <a:ln w="127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Calibri" panose="020F0502020204030204"/>
              </a:endParaRPr>
            </a:p>
          </p:txBody>
        </p:sp>
      </p:grpSp>
      <p:sp>
        <p:nvSpPr>
          <p:cNvPr id="54" name="淘宝店 bossppt 出品 53"/>
          <p:cNvSpPr/>
          <p:nvPr/>
        </p:nvSpPr>
        <p:spPr>
          <a:xfrm>
            <a:off x="2603606" y="5318717"/>
            <a:ext cx="5146974" cy="980976"/>
          </a:xfrm>
          <a:prstGeom prst="rect">
            <a:avLst/>
          </a:prstGeom>
        </p:spPr>
        <p:txBody>
          <a:bodyPr wrap="square" lIns="128527" tIns="64263" rIns="128527" bIns="6426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实施将研发生产、仓储物流与运营管理结合的一体化战略，深耕高效完整的产业链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8" name="淘宝店 bossppt 出品 57"/>
          <p:cNvGrpSpPr/>
          <p:nvPr/>
        </p:nvGrpSpPr>
        <p:grpSpPr>
          <a:xfrm>
            <a:off x="1898200" y="2674183"/>
            <a:ext cx="1642364" cy="1642363"/>
            <a:chOff x="1692573" y="1455253"/>
            <a:chExt cx="2542903" cy="2542903"/>
          </a:xfrm>
        </p:grpSpPr>
        <p:sp>
          <p:nvSpPr>
            <p:cNvPr id="59" name="圆角淘宝店 bossppt 出品 58"/>
            <p:cNvSpPr/>
            <p:nvPr/>
          </p:nvSpPr>
          <p:spPr>
            <a:xfrm>
              <a:off x="1692573" y="1455253"/>
              <a:ext cx="2542903" cy="2542903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圆角淘宝店 bossppt 出品 59"/>
            <p:cNvSpPr/>
            <p:nvPr/>
          </p:nvSpPr>
          <p:spPr>
            <a:xfrm>
              <a:off x="2053420" y="1816100"/>
              <a:ext cx="1821208" cy="1821208"/>
            </a:xfrm>
            <a:prstGeom prst="roundRect">
              <a:avLst>
                <a:gd name="adj" fmla="val 7763"/>
              </a:avLst>
            </a:prstGeom>
            <a:solidFill>
              <a:srgbClr val="E40055"/>
            </a:solidFill>
            <a:ln w="127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7216296" y="1859479"/>
            <a:ext cx="987328" cy="99540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128527" tIns="64263" rIns="128527" bIns="64263" rtlCol="0">
            <a:spAutoFit/>
          </a:bodyPr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625" b="1" kern="0" dirty="0">
                <a:solidFill>
                  <a:sysClr val="window" lastClr="FFFFFF"/>
                </a:solidFill>
                <a:latin typeface="宋体" panose="02010600030101010101" pitchFamily="2" charset="-122"/>
              </a:rPr>
              <a:t>02</a:t>
            </a:r>
            <a:endParaRPr lang="zh-CN" altLang="en-US" sz="5625" b="1" kern="0" dirty="0">
              <a:solidFill>
                <a:sysClr val="window" lastClr="FFFFFF"/>
              </a:solidFill>
              <a:latin typeface="宋体" panose="02010600030101010101" pitchFamily="2" charset="-122"/>
            </a:endParaRPr>
          </a:p>
        </p:txBody>
      </p:sp>
      <p:sp>
        <p:nvSpPr>
          <p:cNvPr id="62" name="淘宝店 bossppt 出品 61"/>
          <p:cNvSpPr/>
          <p:nvPr/>
        </p:nvSpPr>
        <p:spPr>
          <a:xfrm>
            <a:off x="4167686" y="3255123"/>
            <a:ext cx="3582894" cy="980976"/>
          </a:xfrm>
          <a:prstGeom prst="rect">
            <a:avLst/>
          </a:prstGeom>
        </p:spPr>
        <p:txBody>
          <a:bodyPr wrap="square" lIns="128527" tIns="64263" rIns="128527" bIns="6426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实施成本领先战略，真正做到物美价廉，受众广泛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2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发展优势</a:t>
            </a:r>
          </a:p>
        </p:txBody>
      </p:sp>
      <p:sp>
        <p:nvSpPr>
          <p:cNvPr id="33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grpSp>
        <p:nvGrpSpPr>
          <p:cNvPr id="16" name="淘宝店 bossppt 出品 57"/>
          <p:cNvGrpSpPr/>
          <p:nvPr/>
        </p:nvGrpSpPr>
        <p:grpSpPr>
          <a:xfrm>
            <a:off x="3417497" y="1283195"/>
            <a:ext cx="1264623" cy="1152567"/>
            <a:chOff x="1692573" y="1455253"/>
            <a:chExt cx="2542903" cy="2542903"/>
          </a:xfrm>
        </p:grpSpPr>
        <p:sp>
          <p:nvSpPr>
            <p:cNvPr id="17" name="圆角淘宝店 bossppt 出品 58"/>
            <p:cNvSpPr/>
            <p:nvPr/>
          </p:nvSpPr>
          <p:spPr>
            <a:xfrm>
              <a:off x="1692573" y="1455253"/>
              <a:ext cx="2542903" cy="2542903"/>
            </a:xfrm>
            <a:prstGeom prst="roundRect">
              <a:avLst>
                <a:gd name="adj" fmla="val 7763"/>
              </a:avLst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圆角淘宝店 bossppt 出品 59"/>
            <p:cNvSpPr/>
            <p:nvPr/>
          </p:nvSpPr>
          <p:spPr>
            <a:xfrm>
              <a:off x="2053420" y="1816100"/>
              <a:ext cx="1821208" cy="1821208"/>
            </a:xfrm>
            <a:prstGeom prst="roundRect">
              <a:avLst>
                <a:gd name="adj" fmla="val 7763"/>
              </a:avLst>
            </a:prstGeom>
            <a:solidFill>
              <a:srgbClr val="E40055"/>
            </a:solidFill>
            <a:ln w="127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rgbClr val="7F7F7F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淘宝店 bossppt 出品 61"/>
          <p:cNvSpPr/>
          <p:nvPr/>
        </p:nvSpPr>
        <p:spPr>
          <a:xfrm>
            <a:off x="5061223" y="1258755"/>
            <a:ext cx="4320480" cy="1442641"/>
          </a:xfrm>
          <a:prstGeom prst="rect">
            <a:avLst/>
          </a:prstGeom>
        </p:spPr>
        <p:txBody>
          <a:bodyPr wrap="square" lIns="128527" tIns="64263" rIns="128527" bIns="6426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通过消费者口碑相传营销，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IP“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雪王”建立起多元社交平台引发流量红利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69" y="4968777"/>
            <a:ext cx="2921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淘宝店 bossppt 出品 57"/>
          <p:cNvSpPr txBox="1"/>
          <p:nvPr/>
        </p:nvSpPr>
        <p:spPr>
          <a:xfrm>
            <a:off x="990875" y="5384326"/>
            <a:ext cx="736534" cy="746001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42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淘宝店 bossppt 出品 57"/>
          <p:cNvSpPr txBox="1"/>
          <p:nvPr/>
        </p:nvSpPr>
        <p:spPr>
          <a:xfrm>
            <a:off x="2320657" y="3222545"/>
            <a:ext cx="736534" cy="746001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42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淘宝店 bossppt 出品 57"/>
          <p:cNvSpPr txBox="1"/>
          <p:nvPr/>
        </p:nvSpPr>
        <p:spPr>
          <a:xfrm>
            <a:off x="3628554" y="1486318"/>
            <a:ext cx="736534" cy="746001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2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42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淘宝店 bossppt 出品 32"/>
          <p:cNvSpPr/>
          <p:nvPr/>
        </p:nvSpPr>
        <p:spPr>
          <a:xfrm>
            <a:off x="8085559" y="6770985"/>
            <a:ext cx="2339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蜜雪冰城仓储物流中心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07" y="2781582"/>
            <a:ext cx="32734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03" y="880021"/>
            <a:ext cx="2976356" cy="190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淘宝店 bossppt 出品 16"/>
          <p:cNvSpPr/>
          <p:nvPr/>
        </p:nvSpPr>
        <p:spPr bwMode="auto">
          <a:xfrm>
            <a:off x="5073953" y="2200304"/>
            <a:ext cx="2765129" cy="2769608"/>
          </a:xfrm>
          <a:custGeom>
            <a:avLst/>
            <a:gdLst>
              <a:gd name="T0" fmla="*/ 101 w 569"/>
              <a:gd name="T1" fmla="*/ 468 h 569"/>
              <a:gd name="T2" fmla="*/ 468 w 569"/>
              <a:gd name="T3" fmla="*/ 468 h 569"/>
              <a:gd name="T4" fmla="*/ 468 w 569"/>
              <a:gd name="T5" fmla="*/ 101 h 569"/>
              <a:gd name="T6" fmla="*/ 101 w 569"/>
              <a:gd name="T7" fmla="*/ 101 h 569"/>
              <a:gd name="T8" fmla="*/ 101 w 569"/>
              <a:gd name="T9" fmla="*/ 46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rgbClr val="E40055"/>
          </a:solidFill>
          <a:ln w="28575" cap="flat">
            <a:noFill/>
            <a:prstDash val="solid"/>
            <a:miter lim="800000"/>
          </a:ln>
        </p:spPr>
        <p:txBody>
          <a:bodyPr lIns="96418" tIns="48210" rIns="96418" bIns="4821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淘宝店 bossppt 出品 18"/>
          <p:cNvSpPr/>
          <p:nvPr/>
        </p:nvSpPr>
        <p:spPr bwMode="auto">
          <a:xfrm>
            <a:off x="4011323" y="3773941"/>
            <a:ext cx="2761023" cy="2771660"/>
          </a:xfrm>
          <a:custGeom>
            <a:avLst/>
            <a:gdLst>
              <a:gd name="T0" fmla="*/ 467 w 568"/>
              <a:gd name="T1" fmla="*/ 102 h 569"/>
              <a:gd name="T2" fmla="*/ 101 w 568"/>
              <a:gd name="T3" fmla="*/ 102 h 569"/>
              <a:gd name="T4" fmla="*/ 101 w 568"/>
              <a:gd name="T5" fmla="*/ 468 h 569"/>
              <a:gd name="T6" fmla="*/ 467 w 568"/>
              <a:gd name="T7" fmla="*/ 468 h 569"/>
              <a:gd name="T8" fmla="*/ 467 w 568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569">
                <a:moveTo>
                  <a:pt x="467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7" y="468"/>
                </a:cubicBezTo>
                <a:cubicBezTo>
                  <a:pt x="568" y="367"/>
                  <a:pt x="568" y="203"/>
                  <a:pt x="467" y="102"/>
                </a:cubicBezTo>
                <a:close/>
              </a:path>
            </a:pathLst>
          </a:custGeom>
          <a:solidFill>
            <a:srgbClr val="E40055"/>
          </a:solidFill>
          <a:ln w="28575">
            <a:noFill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8" tIns="48210" rIns="96418" bIns="482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淘宝店 bossppt 出品 20"/>
          <p:cNvSpPr/>
          <p:nvPr/>
        </p:nvSpPr>
        <p:spPr bwMode="auto">
          <a:xfrm>
            <a:off x="6212832" y="3831412"/>
            <a:ext cx="2765129" cy="2771660"/>
          </a:xfrm>
          <a:custGeom>
            <a:avLst/>
            <a:gdLst>
              <a:gd name="T0" fmla="*/ 468 w 569"/>
              <a:gd name="T1" fmla="*/ 102 h 569"/>
              <a:gd name="T2" fmla="*/ 101 w 569"/>
              <a:gd name="T3" fmla="*/ 102 h 569"/>
              <a:gd name="T4" fmla="*/ 101 w 569"/>
              <a:gd name="T5" fmla="*/ 468 h 569"/>
              <a:gd name="T6" fmla="*/ 468 w 569"/>
              <a:gd name="T7" fmla="*/ 468 h 569"/>
              <a:gd name="T8" fmla="*/ 468 w 569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468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8" y="468"/>
                </a:cubicBezTo>
                <a:cubicBezTo>
                  <a:pt x="569" y="367"/>
                  <a:pt x="569" y="203"/>
                  <a:pt x="468" y="102"/>
                </a:cubicBezTo>
                <a:close/>
              </a:path>
            </a:pathLst>
          </a:custGeom>
          <a:solidFill>
            <a:srgbClr val="E40055"/>
          </a:solidFill>
          <a:ln w="28575">
            <a:noFill/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8" tIns="48210" rIns="96418" bIns="482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淘宝店 bossppt 出品 1"/>
          <p:cNvGrpSpPr/>
          <p:nvPr/>
        </p:nvGrpSpPr>
        <p:grpSpPr>
          <a:xfrm>
            <a:off x="4427392" y="4266124"/>
            <a:ext cx="2013803" cy="1568554"/>
            <a:chOff x="2027560" y="2001140"/>
            <a:chExt cx="1432558" cy="1115822"/>
          </a:xfrm>
        </p:grpSpPr>
        <p:sp>
          <p:nvSpPr>
            <p:cNvPr id="68" name="淘宝店 bossppt 出品 19"/>
            <p:cNvSpPr/>
            <p:nvPr/>
          </p:nvSpPr>
          <p:spPr bwMode="auto">
            <a:xfrm>
              <a:off x="2027560" y="2001140"/>
              <a:ext cx="1432558" cy="1115822"/>
            </a:xfrm>
            <a:custGeom>
              <a:avLst/>
              <a:gdLst>
                <a:gd name="T0" fmla="*/ 0 w 414"/>
                <a:gd name="T1" fmla="*/ 115 h 322"/>
                <a:gd name="T2" fmla="*/ 207 w 414"/>
                <a:gd name="T3" fmla="*/ 322 h 322"/>
                <a:gd name="T4" fmla="*/ 414 w 414"/>
                <a:gd name="T5" fmla="*/ 115 h 322"/>
                <a:gd name="T6" fmla="*/ 0 w 414"/>
                <a:gd name="T7" fmla="*/ 11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322">
                  <a:moveTo>
                    <a:pt x="0" y="115"/>
                  </a:moveTo>
                  <a:cubicBezTo>
                    <a:pt x="207" y="322"/>
                    <a:pt x="207" y="322"/>
                    <a:pt x="207" y="322"/>
                  </a:cubicBezTo>
                  <a:cubicBezTo>
                    <a:pt x="414" y="115"/>
                    <a:pt x="414" y="115"/>
                    <a:pt x="414" y="115"/>
                  </a:cubicBezTo>
                  <a:cubicBezTo>
                    <a:pt x="300" y="0"/>
                    <a:pt x="114" y="0"/>
                    <a:pt x="0" y="11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/>
                </a:gs>
                <a:gs pos="0">
                  <a:srgbClr val="D9DEDF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8" tIns="48210" rIns="96418" bIns="4821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淘宝店 bossppt 出品 57"/>
            <p:cNvSpPr txBox="1"/>
            <p:nvPr/>
          </p:nvSpPr>
          <p:spPr>
            <a:xfrm>
              <a:off x="2487504" y="2276538"/>
              <a:ext cx="320970" cy="288203"/>
            </a:xfrm>
            <a:prstGeom prst="rect">
              <a:avLst/>
            </a:prstGeom>
            <a:noFill/>
          </p:spPr>
          <p:txBody>
            <a:bodyPr wrap="none" lIns="96418" tIns="48210" rIns="96418" bIns="4821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淘宝店 bossppt 出品 2"/>
          <p:cNvGrpSpPr/>
          <p:nvPr/>
        </p:nvGrpSpPr>
        <p:grpSpPr>
          <a:xfrm>
            <a:off x="5434293" y="2345842"/>
            <a:ext cx="2011747" cy="1566502"/>
            <a:chOff x="3237374" y="1804917"/>
            <a:chExt cx="1431096" cy="1114362"/>
          </a:xfrm>
        </p:grpSpPr>
        <p:sp>
          <p:nvSpPr>
            <p:cNvPr id="71" name="淘宝店 bossppt 出品 22"/>
            <p:cNvSpPr/>
            <p:nvPr/>
          </p:nvSpPr>
          <p:spPr bwMode="auto">
            <a:xfrm>
              <a:off x="3237374" y="1804917"/>
              <a:ext cx="1431096" cy="1114362"/>
            </a:xfrm>
            <a:custGeom>
              <a:avLst/>
              <a:gdLst>
                <a:gd name="T0" fmla="*/ 414 w 414"/>
                <a:gd name="T1" fmla="*/ 207 h 322"/>
                <a:gd name="T2" fmla="*/ 207 w 414"/>
                <a:gd name="T3" fmla="*/ 0 h 322"/>
                <a:gd name="T4" fmla="*/ 0 w 414"/>
                <a:gd name="T5" fmla="*/ 207 h 322"/>
                <a:gd name="T6" fmla="*/ 414 w 414"/>
                <a:gd name="T7" fmla="*/ 20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322">
                  <a:moveTo>
                    <a:pt x="414" y="20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115" y="322"/>
                    <a:pt x="300" y="322"/>
                    <a:pt x="414" y="2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/>
                </a:gs>
                <a:gs pos="0">
                  <a:srgbClr val="D9DEDF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8" tIns="48210" rIns="96418" bIns="4821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淘宝店 bossppt 出品 59"/>
            <p:cNvSpPr txBox="1"/>
            <p:nvPr/>
          </p:nvSpPr>
          <p:spPr>
            <a:xfrm>
              <a:off x="3687905" y="1978373"/>
              <a:ext cx="320970" cy="288203"/>
            </a:xfrm>
            <a:prstGeom prst="rect">
              <a:avLst/>
            </a:prstGeom>
            <a:noFill/>
          </p:spPr>
          <p:txBody>
            <a:bodyPr wrap="none" lIns="96418" tIns="48210" rIns="96418" bIns="4821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淘宝店 bossppt 出品 3"/>
          <p:cNvGrpSpPr/>
          <p:nvPr/>
        </p:nvGrpSpPr>
        <p:grpSpPr>
          <a:xfrm>
            <a:off x="6586442" y="4258423"/>
            <a:ext cx="2017907" cy="1568556"/>
            <a:chOff x="4339903" y="1641341"/>
            <a:chExt cx="1435478" cy="1115823"/>
          </a:xfrm>
        </p:grpSpPr>
        <p:sp>
          <p:nvSpPr>
            <p:cNvPr id="70" name="淘宝店 bossppt 出品 21"/>
            <p:cNvSpPr/>
            <p:nvPr/>
          </p:nvSpPr>
          <p:spPr bwMode="auto">
            <a:xfrm>
              <a:off x="4339903" y="1641341"/>
              <a:ext cx="1435478" cy="1115823"/>
            </a:xfrm>
            <a:custGeom>
              <a:avLst/>
              <a:gdLst>
                <a:gd name="T0" fmla="*/ 0 w 415"/>
                <a:gd name="T1" fmla="*/ 115 h 322"/>
                <a:gd name="T2" fmla="*/ 208 w 415"/>
                <a:gd name="T3" fmla="*/ 322 h 322"/>
                <a:gd name="T4" fmla="*/ 415 w 415"/>
                <a:gd name="T5" fmla="*/ 115 h 322"/>
                <a:gd name="T6" fmla="*/ 0 w 415"/>
                <a:gd name="T7" fmla="*/ 11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322">
                  <a:moveTo>
                    <a:pt x="0" y="115"/>
                  </a:moveTo>
                  <a:cubicBezTo>
                    <a:pt x="208" y="322"/>
                    <a:pt x="208" y="322"/>
                    <a:pt x="208" y="322"/>
                  </a:cubicBezTo>
                  <a:cubicBezTo>
                    <a:pt x="415" y="115"/>
                    <a:pt x="415" y="115"/>
                    <a:pt x="415" y="115"/>
                  </a:cubicBezTo>
                  <a:cubicBezTo>
                    <a:pt x="300" y="0"/>
                    <a:pt x="115" y="0"/>
                    <a:pt x="0" y="11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/>
                </a:gs>
                <a:gs pos="0">
                  <a:srgbClr val="D9DEDF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18" tIns="48210" rIns="96418" bIns="4821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淘宝店 bossppt 出品 60"/>
            <p:cNvSpPr txBox="1"/>
            <p:nvPr/>
          </p:nvSpPr>
          <p:spPr>
            <a:xfrm>
              <a:off x="4795434" y="1978373"/>
              <a:ext cx="320970" cy="288203"/>
            </a:xfrm>
            <a:prstGeom prst="rect">
              <a:avLst/>
            </a:prstGeom>
            <a:noFill/>
          </p:spPr>
          <p:txBody>
            <a:bodyPr wrap="none" lIns="96418" tIns="48210" rIns="96418" bIns="4821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6" name="淘宝店 bossppt 出品 84"/>
          <p:cNvSpPr txBox="1"/>
          <p:nvPr/>
        </p:nvSpPr>
        <p:spPr>
          <a:xfrm>
            <a:off x="4790402" y="5834679"/>
            <a:ext cx="1220642" cy="405138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管理半径</a:t>
            </a:r>
          </a:p>
        </p:txBody>
      </p:sp>
      <p:sp>
        <p:nvSpPr>
          <p:cNvPr id="87" name="淘宝店 bossppt 出品 84"/>
          <p:cNvSpPr txBox="1"/>
          <p:nvPr/>
        </p:nvSpPr>
        <p:spPr>
          <a:xfrm>
            <a:off x="5912044" y="3809763"/>
            <a:ext cx="1220642" cy="405138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山寨品牌</a:t>
            </a:r>
          </a:p>
        </p:txBody>
      </p:sp>
      <p:sp>
        <p:nvSpPr>
          <p:cNvPr id="88" name="淘宝店 bossppt 出品 84"/>
          <p:cNvSpPr txBox="1"/>
          <p:nvPr/>
        </p:nvSpPr>
        <p:spPr>
          <a:xfrm>
            <a:off x="7073134" y="5834679"/>
            <a:ext cx="1220642" cy="405138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单店营收</a:t>
            </a:r>
          </a:p>
        </p:txBody>
      </p:sp>
      <p:sp>
        <p:nvSpPr>
          <p:cNvPr id="38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latin typeface="+mj-ea"/>
                <a:cs typeface="Times New Roman" panose="02020603050405020304" pitchFamily="18" charset="0"/>
              </a:rPr>
              <a:t>未来发展</a:t>
            </a:r>
            <a:r>
              <a:rPr lang="en-US" altLang="zh-CN" sz="2400" b="1" dirty="0">
                <a:solidFill>
                  <a:srgbClr val="E40055"/>
                </a:solidFill>
                <a:latin typeface="+mj-ea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E40055"/>
                </a:solidFill>
                <a:latin typeface="+mj-ea"/>
                <a:cs typeface="Times New Roman" panose="02020603050405020304" pitchFamily="18" charset="0"/>
              </a:rPr>
              <a:t>快速扩张埋患</a:t>
            </a:r>
          </a:p>
        </p:txBody>
      </p:sp>
      <p:sp>
        <p:nvSpPr>
          <p:cNvPr id="40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03053" y="3734312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门店很容易陷入红海竞争，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在成本压力较大的情况下，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门店管理将遇到不小的挑战</a:t>
            </a:r>
          </a:p>
        </p:txBody>
      </p:sp>
      <p:sp>
        <p:nvSpPr>
          <p:cNvPr id="7" name="矩形 6"/>
          <p:cNvSpPr/>
          <p:nvPr/>
        </p:nvSpPr>
        <p:spPr>
          <a:xfrm>
            <a:off x="3754904" y="956606"/>
            <a:ext cx="55097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国内出现大量蜜雪冰城山寨品牌：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蜜雪冰城早期知识产权保护工作做的不够；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国内产权保护不受重视</a:t>
            </a:r>
          </a:p>
        </p:txBody>
      </p:sp>
      <p:sp>
        <p:nvSpPr>
          <p:cNvPr id="8" name="矩形 7"/>
          <p:cNvSpPr/>
          <p:nvPr/>
        </p:nvSpPr>
        <p:spPr>
          <a:xfrm>
            <a:off x="395763" y="3696014"/>
            <a:ext cx="2576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蜜雪冰城产品供应链、门店员工管理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都存在问题</a:t>
            </a:r>
          </a:p>
        </p:txBody>
      </p:sp>
      <p:sp>
        <p:nvSpPr>
          <p:cNvPr id="9" name="右箭头 8"/>
          <p:cNvSpPr/>
          <p:nvPr/>
        </p:nvSpPr>
        <p:spPr>
          <a:xfrm rot="10800000">
            <a:off x="3456328" y="4039687"/>
            <a:ext cx="924499" cy="512741"/>
          </a:xfrm>
          <a:prstGeom prst="rightArrow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8485642" y="3999279"/>
            <a:ext cx="792399" cy="409134"/>
          </a:xfrm>
          <a:prstGeom prst="rightArrow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右箭头 30"/>
          <p:cNvSpPr/>
          <p:nvPr/>
        </p:nvSpPr>
        <p:spPr>
          <a:xfrm rot="16200000">
            <a:off x="6266039" y="1911751"/>
            <a:ext cx="380957" cy="460818"/>
          </a:xfrm>
          <a:prstGeom prst="rightArrow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6686" y="3666678"/>
            <a:ext cx="2894351" cy="1255353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9666" y="887139"/>
            <a:ext cx="5406666" cy="1035743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64658" y="3472309"/>
            <a:ext cx="3400827" cy="155411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淘宝店 bossppt 出品 15"/>
          <p:cNvSpPr/>
          <p:nvPr/>
        </p:nvSpPr>
        <p:spPr bwMode="auto">
          <a:xfrm>
            <a:off x="3833606" y="1380695"/>
            <a:ext cx="5109822" cy="4432617"/>
          </a:xfrm>
          <a:custGeom>
            <a:avLst/>
            <a:gdLst>
              <a:gd name="T0" fmla="*/ 42 w 739"/>
              <a:gd name="T1" fmla="*/ 641 h 641"/>
              <a:gd name="T2" fmla="*/ 15 w 739"/>
              <a:gd name="T3" fmla="*/ 594 h 641"/>
              <a:gd name="T4" fmla="*/ 343 w 739"/>
              <a:gd name="T5" fmla="*/ 26 h 641"/>
              <a:gd name="T6" fmla="*/ 397 w 739"/>
              <a:gd name="T7" fmla="*/ 26 h 641"/>
              <a:gd name="T8" fmla="*/ 725 w 739"/>
              <a:gd name="T9" fmla="*/ 594 h 641"/>
              <a:gd name="T10" fmla="*/ 698 w 739"/>
              <a:gd name="T11" fmla="*/ 641 h 641"/>
              <a:gd name="T12" fmla="*/ 42 w 739"/>
              <a:gd name="T13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9" h="641">
                <a:moveTo>
                  <a:pt x="42" y="641"/>
                </a:moveTo>
                <a:cubicBezTo>
                  <a:pt x="12" y="641"/>
                  <a:pt x="0" y="620"/>
                  <a:pt x="15" y="594"/>
                </a:cubicBezTo>
                <a:cubicBezTo>
                  <a:pt x="343" y="26"/>
                  <a:pt x="343" y="26"/>
                  <a:pt x="343" y="26"/>
                </a:cubicBezTo>
                <a:cubicBezTo>
                  <a:pt x="358" y="0"/>
                  <a:pt x="382" y="0"/>
                  <a:pt x="397" y="26"/>
                </a:cubicBezTo>
                <a:cubicBezTo>
                  <a:pt x="725" y="594"/>
                  <a:pt x="725" y="594"/>
                  <a:pt x="725" y="594"/>
                </a:cubicBezTo>
                <a:cubicBezTo>
                  <a:pt x="739" y="620"/>
                  <a:pt x="727" y="641"/>
                  <a:pt x="698" y="641"/>
                </a:cubicBezTo>
                <a:lnTo>
                  <a:pt x="42" y="641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kern="0">
              <a:latin typeface="宋体" panose="02010600030101010101" pitchFamily="2" charset="-122"/>
            </a:endParaRPr>
          </a:p>
        </p:txBody>
      </p:sp>
      <p:sp>
        <p:nvSpPr>
          <p:cNvPr id="222" name="TextBox 49"/>
          <p:cNvSpPr txBox="1"/>
          <p:nvPr/>
        </p:nvSpPr>
        <p:spPr>
          <a:xfrm>
            <a:off x="644538" y="2333493"/>
            <a:ext cx="2626779" cy="712915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</a:rPr>
              <a:t>1. </a:t>
            </a:r>
            <a:r>
              <a:rPr lang="zh-CN" altLang="zh-CN" sz="2000" b="1" dirty="0">
                <a:latin typeface="宋体" panose="02010600030101010101" pitchFamily="2" charset="-122"/>
              </a:rPr>
              <a:t>将重心从加盟转移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r>
              <a:rPr lang="zh-CN" altLang="zh-CN" sz="2000" b="1" dirty="0">
                <a:latin typeface="宋体" panose="02010600030101010101" pitchFamily="2" charset="-122"/>
              </a:rPr>
              <a:t>到直营</a:t>
            </a:r>
            <a:endParaRPr lang="en-GB" altLang="zh-CN" sz="2000" b="1" dirty="0"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3" name="淘宝店 bossppt 出品 2"/>
          <p:cNvGrpSpPr/>
          <p:nvPr/>
        </p:nvGrpSpPr>
        <p:grpSpPr>
          <a:xfrm>
            <a:off x="3469101" y="1979060"/>
            <a:ext cx="2616685" cy="2264312"/>
            <a:chOff x="2466945" y="1407843"/>
            <a:chExt cx="1861430" cy="1610763"/>
          </a:xfrm>
        </p:grpSpPr>
        <p:sp>
          <p:nvSpPr>
            <p:cNvPr id="211" name="淘宝店 bossppt 出品 9"/>
            <p:cNvSpPr/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16" name="淘宝店 bossppt 出品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E40055"/>
            </a:solidFill>
            <a:ln w="28575" cap="flat">
              <a:noFill/>
              <a:prstDash val="solid"/>
              <a:miter lim="800000"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418" tIns="48210" rIns="96418" bIns="4821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latin typeface="宋体" panose="02010600030101010101" pitchFamily="2" charset="-122"/>
              </a:endParaRPr>
            </a:p>
          </p:txBody>
        </p:sp>
        <p:grpSp>
          <p:nvGrpSpPr>
            <p:cNvPr id="238" name="淘宝店chenying0907出品 37"/>
            <p:cNvGrpSpPr/>
            <p:nvPr/>
          </p:nvGrpSpPr>
          <p:grpSpPr bwMode="auto">
            <a:xfrm>
              <a:off x="3177037" y="1692297"/>
              <a:ext cx="447552" cy="451865"/>
              <a:chOff x="9488488" y="4192588"/>
              <a:chExt cx="341313" cy="344487"/>
            </a:xfrm>
          </p:grpSpPr>
          <p:sp>
            <p:nvSpPr>
              <p:cNvPr id="239" name="淘宝店 bossppt 出品 48"/>
              <p:cNvSpPr>
                <a:spLocks noEditPoints="1"/>
              </p:cNvSpPr>
              <p:nvPr/>
            </p:nvSpPr>
            <p:spPr bwMode="auto">
              <a:xfrm>
                <a:off x="9567863" y="4206875"/>
                <a:ext cx="182563" cy="330200"/>
              </a:xfrm>
              <a:custGeom>
                <a:avLst/>
                <a:gdLst>
                  <a:gd name="T0" fmla="*/ 91282 w 70"/>
                  <a:gd name="T1" fmla="*/ 330200 h 126"/>
                  <a:gd name="T2" fmla="*/ 0 w 70"/>
                  <a:gd name="T3" fmla="*/ 165100 h 126"/>
                  <a:gd name="T4" fmla="*/ 91282 w 70"/>
                  <a:gd name="T5" fmla="*/ 0 h 126"/>
                  <a:gd name="T6" fmla="*/ 182563 w 70"/>
                  <a:gd name="T7" fmla="*/ 165100 h 126"/>
                  <a:gd name="T8" fmla="*/ 91282 w 70"/>
                  <a:gd name="T9" fmla="*/ 330200 h 126"/>
                  <a:gd name="T10" fmla="*/ 91282 w 70"/>
                  <a:gd name="T11" fmla="*/ 15724 h 126"/>
                  <a:gd name="T12" fmla="*/ 15648 w 70"/>
                  <a:gd name="T13" fmla="*/ 165100 h 126"/>
                  <a:gd name="T14" fmla="*/ 91282 w 70"/>
                  <a:gd name="T15" fmla="*/ 314476 h 126"/>
                  <a:gd name="T16" fmla="*/ 166915 w 70"/>
                  <a:gd name="T17" fmla="*/ 165100 h 126"/>
                  <a:gd name="T18" fmla="*/ 91282 w 70"/>
                  <a:gd name="T19" fmla="*/ 15724 h 1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126">
                    <a:moveTo>
                      <a:pt x="35" y="126"/>
                    </a:moveTo>
                    <a:cubicBezTo>
                      <a:pt x="15" y="126"/>
                      <a:pt x="0" y="98"/>
                      <a:pt x="0" y="63"/>
                    </a:cubicBezTo>
                    <a:cubicBezTo>
                      <a:pt x="0" y="27"/>
                      <a:pt x="15" y="0"/>
                      <a:pt x="35" y="0"/>
                    </a:cubicBezTo>
                    <a:cubicBezTo>
                      <a:pt x="55" y="0"/>
                      <a:pt x="70" y="27"/>
                      <a:pt x="70" y="63"/>
                    </a:cubicBezTo>
                    <a:cubicBezTo>
                      <a:pt x="70" y="98"/>
                      <a:pt x="55" y="126"/>
                      <a:pt x="35" y="126"/>
                    </a:cubicBezTo>
                    <a:close/>
                    <a:moveTo>
                      <a:pt x="35" y="6"/>
                    </a:moveTo>
                    <a:cubicBezTo>
                      <a:pt x="19" y="6"/>
                      <a:pt x="6" y="32"/>
                      <a:pt x="6" y="63"/>
                    </a:cubicBezTo>
                    <a:cubicBezTo>
                      <a:pt x="6" y="93"/>
                      <a:pt x="19" y="120"/>
                      <a:pt x="35" y="120"/>
                    </a:cubicBezTo>
                    <a:cubicBezTo>
                      <a:pt x="51" y="120"/>
                      <a:pt x="64" y="93"/>
                      <a:pt x="64" y="63"/>
                    </a:cubicBezTo>
                    <a:cubicBezTo>
                      <a:pt x="64" y="32"/>
                      <a:pt x="51" y="6"/>
                      <a:pt x="3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0" name="淘宝店 bossppt 出品 49"/>
              <p:cNvSpPr>
                <a:spLocks noEditPoints="1"/>
              </p:cNvSpPr>
              <p:nvPr/>
            </p:nvSpPr>
            <p:spPr bwMode="auto">
              <a:xfrm>
                <a:off x="9488488" y="4260850"/>
                <a:ext cx="341313" cy="219075"/>
              </a:xfrm>
              <a:custGeom>
                <a:avLst/>
                <a:gdLst>
                  <a:gd name="T0" fmla="*/ 105019 w 130"/>
                  <a:gd name="T1" fmla="*/ 219075 h 83"/>
                  <a:gd name="T2" fmla="*/ 21004 w 130"/>
                  <a:gd name="T3" fmla="*/ 179483 h 83"/>
                  <a:gd name="T4" fmla="*/ 131274 w 130"/>
                  <a:gd name="T5" fmla="*/ 23755 h 83"/>
                  <a:gd name="T6" fmla="*/ 236294 w 130"/>
                  <a:gd name="T7" fmla="*/ 0 h 83"/>
                  <a:gd name="T8" fmla="*/ 320309 w 130"/>
                  <a:gd name="T9" fmla="*/ 39592 h 83"/>
                  <a:gd name="T10" fmla="*/ 210039 w 130"/>
                  <a:gd name="T11" fmla="*/ 195320 h 83"/>
                  <a:gd name="T12" fmla="*/ 105019 w 130"/>
                  <a:gd name="T13" fmla="*/ 219075 h 83"/>
                  <a:gd name="T14" fmla="*/ 236294 w 130"/>
                  <a:gd name="T15" fmla="*/ 15837 h 83"/>
                  <a:gd name="T16" fmla="*/ 139151 w 130"/>
                  <a:gd name="T17" fmla="*/ 39592 h 83"/>
                  <a:gd name="T18" fmla="*/ 34131 w 130"/>
                  <a:gd name="T19" fmla="*/ 174204 h 83"/>
                  <a:gd name="T20" fmla="*/ 105019 w 130"/>
                  <a:gd name="T21" fmla="*/ 203238 h 83"/>
                  <a:gd name="T22" fmla="*/ 202162 w 130"/>
                  <a:gd name="T23" fmla="*/ 179483 h 83"/>
                  <a:gd name="T24" fmla="*/ 307182 w 130"/>
                  <a:gd name="T25" fmla="*/ 44871 h 83"/>
                  <a:gd name="T26" fmla="*/ 236294 w 130"/>
                  <a:gd name="T27" fmla="*/ 15837 h 8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30" h="83">
                    <a:moveTo>
                      <a:pt x="40" y="83"/>
                    </a:moveTo>
                    <a:cubicBezTo>
                      <a:pt x="24" y="83"/>
                      <a:pt x="12" y="78"/>
                      <a:pt x="8" y="68"/>
                    </a:cubicBezTo>
                    <a:cubicBezTo>
                      <a:pt x="0" y="50"/>
                      <a:pt x="18" y="24"/>
                      <a:pt x="50" y="9"/>
                    </a:cubicBezTo>
                    <a:cubicBezTo>
                      <a:pt x="63" y="3"/>
                      <a:pt x="78" y="0"/>
                      <a:pt x="90" y="0"/>
                    </a:cubicBezTo>
                    <a:cubicBezTo>
                      <a:pt x="106" y="0"/>
                      <a:pt x="118" y="5"/>
                      <a:pt x="122" y="15"/>
                    </a:cubicBezTo>
                    <a:cubicBezTo>
                      <a:pt x="130" y="33"/>
                      <a:pt x="112" y="59"/>
                      <a:pt x="80" y="74"/>
                    </a:cubicBezTo>
                    <a:cubicBezTo>
                      <a:pt x="67" y="80"/>
                      <a:pt x="52" y="83"/>
                      <a:pt x="40" y="83"/>
                    </a:cubicBezTo>
                    <a:close/>
                    <a:moveTo>
                      <a:pt x="90" y="6"/>
                    </a:moveTo>
                    <a:cubicBezTo>
                      <a:pt x="79" y="6"/>
                      <a:pt x="65" y="9"/>
                      <a:pt x="53" y="15"/>
                    </a:cubicBezTo>
                    <a:cubicBezTo>
                      <a:pt x="25" y="28"/>
                      <a:pt x="7" y="51"/>
                      <a:pt x="13" y="66"/>
                    </a:cubicBezTo>
                    <a:cubicBezTo>
                      <a:pt x="17" y="73"/>
                      <a:pt x="26" y="77"/>
                      <a:pt x="40" y="77"/>
                    </a:cubicBezTo>
                    <a:cubicBezTo>
                      <a:pt x="51" y="77"/>
                      <a:pt x="65" y="74"/>
                      <a:pt x="77" y="68"/>
                    </a:cubicBezTo>
                    <a:cubicBezTo>
                      <a:pt x="105" y="55"/>
                      <a:pt x="123" y="32"/>
                      <a:pt x="117" y="17"/>
                    </a:cubicBezTo>
                    <a:cubicBezTo>
                      <a:pt x="113" y="10"/>
                      <a:pt x="104" y="6"/>
                      <a:pt x="9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1" name="淘宝店 bossppt 出品 50"/>
              <p:cNvSpPr>
                <a:spLocks noEditPoints="1"/>
              </p:cNvSpPr>
              <p:nvPr/>
            </p:nvSpPr>
            <p:spPr bwMode="auto">
              <a:xfrm>
                <a:off x="9493250" y="4267200"/>
                <a:ext cx="331788" cy="206375"/>
              </a:xfrm>
              <a:custGeom>
                <a:avLst/>
                <a:gdLst>
                  <a:gd name="T0" fmla="*/ 223825 w 126"/>
                  <a:gd name="T1" fmla="*/ 206375 h 79"/>
                  <a:gd name="T2" fmla="*/ 134295 w 126"/>
                  <a:gd name="T3" fmla="*/ 190701 h 79"/>
                  <a:gd name="T4" fmla="*/ 34232 w 126"/>
                  <a:gd name="T5" fmla="*/ 125392 h 79"/>
                  <a:gd name="T6" fmla="*/ 10533 w 126"/>
                  <a:gd name="T7" fmla="*/ 47022 h 79"/>
                  <a:gd name="T8" fmla="*/ 107963 w 126"/>
                  <a:gd name="T9" fmla="*/ 0 h 79"/>
                  <a:gd name="T10" fmla="*/ 197493 w 126"/>
                  <a:gd name="T11" fmla="*/ 15674 h 79"/>
                  <a:gd name="T12" fmla="*/ 297556 w 126"/>
                  <a:gd name="T13" fmla="*/ 80983 h 79"/>
                  <a:gd name="T14" fmla="*/ 321255 w 126"/>
                  <a:gd name="T15" fmla="*/ 159353 h 79"/>
                  <a:gd name="T16" fmla="*/ 223825 w 126"/>
                  <a:gd name="T17" fmla="*/ 206375 h 79"/>
                  <a:gd name="T18" fmla="*/ 107963 w 126"/>
                  <a:gd name="T19" fmla="*/ 15674 h 79"/>
                  <a:gd name="T20" fmla="*/ 23699 w 126"/>
                  <a:gd name="T21" fmla="*/ 52247 h 79"/>
                  <a:gd name="T22" fmla="*/ 47398 w 126"/>
                  <a:gd name="T23" fmla="*/ 117555 h 79"/>
                  <a:gd name="T24" fmla="*/ 139562 w 126"/>
                  <a:gd name="T25" fmla="*/ 175027 h 79"/>
                  <a:gd name="T26" fmla="*/ 223825 w 126"/>
                  <a:gd name="T27" fmla="*/ 190701 h 79"/>
                  <a:gd name="T28" fmla="*/ 308089 w 126"/>
                  <a:gd name="T29" fmla="*/ 154128 h 79"/>
                  <a:gd name="T30" fmla="*/ 284390 w 126"/>
                  <a:gd name="T31" fmla="*/ 88820 h 79"/>
                  <a:gd name="T32" fmla="*/ 192226 w 126"/>
                  <a:gd name="T33" fmla="*/ 31348 h 79"/>
                  <a:gd name="T34" fmla="*/ 107963 w 126"/>
                  <a:gd name="T35" fmla="*/ 15674 h 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26" h="79">
                    <a:moveTo>
                      <a:pt x="85" y="79"/>
                    </a:moveTo>
                    <a:cubicBezTo>
                      <a:pt x="74" y="79"/>
                      <a:pt x="63" y="77"/>
                      <a:pt x="51" y="73"/>
                    </a:cubicBezTo>
                    <a:cubicBezTo>
                      <a:pt x="35" y="67"/>
                      <a:pt x="22" y="58"/>
                      <a:pt x="13" y="48"/>
                    </a:cubicBezTo>
                    <a:cubicBezTo>
                      <a:pt x="4" y="38"/>
                      <a:pt x="0" y="27"/>
                      <a:pt x="4" y="18"/>
                    </a:cubicBezTo>
                    <a:cubicBezTo>
                      <a:pt x="8" y="7"/>
                      <a:pt x="22" y="0"/>
                      <a:pt x="41" y="0"/>
                    </a:cubicBezTo>
                    <a:cubicBezTo>
                      <a:pt x="52" y="0"/>
                      <a:pt x="63" y="2"/>
                      <a:pt x="75" y="6"/>
                    </a:cubicBezTo>
                    <a:cubicBezTo>
                      <a:pt x="91" y="12"/>
                      <a:pt x="104" y="21"/>
                      <a:pt x="113" y="31"/>
                    </a:cubicBezTo>
                    <a:cubicBezTo>
                      <a:pt x="122" y="41"/>
                      <a:pt x="126" y="52"/>
                      <a:pt x="122" y="61"/>
                    </a:cubicBezTo>
                    <a:cubicBezTo>
                      <a:pt x="118" y="72"/>
                      <a:pt x="104" y="79"/>
                      <a:pt x="85" y="79"/>
                    </a:cubicBezTo>
                    <a:close/>
                    <a:moveTo>
                      <a:pt x="41" y="6"/>
                    </a:moveTo>
                    <a:cubicBezTo>
                      <a:pt x="24" y="6"/>
                      <a:pt x="13" y="11"/>
                      <a:pt x="9" y="20"/>
                    </a:cubicBezTo>
                    <a:cubicBezTo>
                      <a:pt x="7" y="27"/>
                      <a:pt x="10" y="36"/>
                      <a:pt x="18" y="45"/>
                    </a:cubicBezTo>
                    <a:cubicBezTo>
                      <a:pt x="26" y="54"/>
                      <a:pt x="38" y="62"/>
                      <a:pt x="53" y="67"/>
                    </a:cubicBezTo>
                    <a:cubicBezTo>
                      <a:pt x="64" y="71"/>
                      <a:pt x="75" y="73"/>
                      <a:pt x="85" y="73"/>
                    </a:cubicBezTo>
                    <a:cubicBezTo>
                      <a:pt x="102" y="73"/>
                      <a:pt x="113" y="68"/>
                      <a:pt x="117" y="59"/>
                    </a:cubicBezTo>
                    <a:cubicBezTo>
                      <a:pt x="119" y="52"/>
                      <a:pt x="116" y="43"/>
                      <a:pt x="108" y="34"/>
                    </a:cubicBezTo>
                    <a:cubicBezTo>
                      <a:pt x="100" y="25"/>
                      <a:pt x="88" y="17"/>
                      <a:pt x="73" y="12"/>
                    </a:cubicBezTo>
                    <a:cubicBezTo>
                      <a:pt x="62" y="8"/>
                      <a:pt x="51" y="6"/>
                      <a:pt x="4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2" name="Oval 51"/>
              <p:cNvSpPr>
                <a:spLocks noChangeArrowheads="1"/>
              </p:cNvSpPr>
              <p:nvPr/>
            </p:nvSpPr>
            <p:spPr bwMode="auto">
              <a:xfrm>
                <a:off x="9617075" y="4329113"/>
                <a:ext cx="84138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3" name="Oval 52"/>
              <p:cNvSpPr>
                <a:spLocks noChangeArrowheads="1"/>
              </p:cNvSpPr>
              <p:nvPr/>
            </p:nvSpPr>
            <p:spPr bwMode="auto">
              <a:xfrm>
                <a:off x="9785350" y="4413250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4" name="Oval 53"/>
              <p:cNvSpPr>
                <a:spLocks noChangeArrowheads="1"/>
              </p:cNvSpPr>
              <p:nvPr/>
            </p:nvSpPr>
            <p:spPr bwMode="auto">
              <a:xfrm>
                <a:off x="9491663" y="4413250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5" name="Oval 54"/>
              <p:cNvSpPr>
                <a:spLocks noChangeArrowheads="1"/>
              </p:cNvSpPr>
              <p:nvPr/>
            </p:nvSpPr>
            <p:spPr bwMode="auto">
              <a:xfrm>
                <a:off x="9637713" y="4192588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4" name="淘宝店 bossppt 出品 3"/>
          <p:cNvGrpSpPr/>
          <p:nvPr/>
        </p:nvGrpSpPr>
        <p:grpSpPr>
          <a:xfrm>
            <a:off x="6487807" y="1979060"/>
            <a:ext cx="2616685" cy="2264312"/>
            <a:chOff x="4614361" y="1407843"/>
            <a:chExt cx="1861430" cy="1610763"/>
          </a:xfrm>
        </p:grpSpPr>
        <p:sp>
          <p:nvSpPr>
            <p:cNvPr id="212" name="淘宝店 bossppt 出品 9"/>
            <p:cNvSpPr/>
            <p:nvPr/>
          </p:nvSpPr>
          <p:spPr bwMode="auto">
            <a:xfrm>
              <a:off x="4614361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17" name="淘宝店 bossppt 出品 9"/>
            <p:cNvSpPr>
              <a:spLocks noChangeAspect="1"/>
            </p:cNvSpPr>
            <p:nvPr/>
          </p:nvSpPr>
          <p:spPr bwMode="auto">
            <a:xfrm>
              <a:off x="4868377" y="1531753"/>
              <a:ext cx="1353283" cy="1169532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E40055"/>
            </a:solidFill>
            <a:ln w="14288" cap="flat">
              <a:noFill/>
              <a:prstDash val="solid"/>
              <a:miter lim="800000"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grpSp>
          <p:nvGrpSpPr>
            <p:cNvPr id="246" name="淘宝店chenying0907出品 45"/>
            <p:cNvGrpSpPr/>
            <p:nvPr/>
          </p:nvGrpSpPr>
          <p:grpSpPr bwMode="auto">
            <a:xfrm>
              <a:off x="5349946" y="1722067"/>
              <a:ext cx="362506" cy="303015"/>
              <a:chOff x="9478963" y="1489075"/>
              <a:chExt cx="307975" cy="257176"/>
            </a:xfrm>
          </p:grpSpPr>
          <p:sp>
            <p:nvSpPr>
              <p:cNvPr id="247" name="淘宝店 bossppt 出品 26"/>
              <p:cNvSpPr/>
              <p:nvPr/>
            </p:nvSpPr>
            <p:spPr bwMode="auto">
              <a:xfrm>
                <a:off x="9478963" y="1706563"/>
                <a:ext cx="307975" cy="39688"/>
              </a:xfrm>
              <a:custGeom>
                <a:avLst/>
                <a:gdLst>
                  <a:gd name="T0" fmla="*/ 307975 w 118"/>
                  <a:gd name="T1" fmla="*/ 18521 h 15"/>
                  <a:gd name="T2" fmla="*/ 287095 w 118"/>
                  <a:gd name="T3" fmla="*/ 39688 h 15"/>
                  <a:gd name="T4" fmla="*/ 18270 w 118"/>
                  <a:gd name="T5" fmla="*/ 39688 h 15"/>
                  <a:gd name="T6" fmla="*/ 0 w 118"/>
                  <a:gd name="T7" fmla="*/ 18521 h 15"/>
                  <a:gd name="T8" fmla="*/ 18270 w 118"/>
                  <a:gd name="T9" fmla="*/ 0 h 15"/>
                  <a:gd name="T10" fmla="*/ 287095 w 118"/>
                  <a:gd name="T11" fmla="*/ 0 h 15"/>
                  <a:gd name="T12" fmla="*/ 307975 w 118"/>
                  <a:gd name="T13" fmla="*/ 18521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8" h="15">
                    <a:moveTo>
                      <a:pt x="118" y="7"/>
                    </a:moveTo>
                    <a:cubicBezTo>
                      <a:pt x="118" y="12"/>
                      <a:pt x="115" y="15"/>
                      <a:pt x="110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5" y="0"/>
                      <a:pt x="118" y="3"/>
                      <a:pt x="11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8" name="淘宝店 bossppt 出品 27"/>
              <p:cNvSpPr/>
              <p:nvPr/>
            </p:nvSpPr>
            <p:spPr bwMode="auto">
              <a:xfrm>
                <a:off x="9504363" y="1562100"/>
                <a:ext cx="41275" cy="123825"/>
              </a:xfrm>
              <a:custGeom>
                <a:avLst/>
                <a:gdLst>
                  <a:gd name="T0" fmla="*/ 20638 w 16"/>
                  <a:gd name="T1" fmla="*/ 123825 h 47"/>
                  <a:gd name="T2" fmla="*/ 0 w 16"/>
                  <a:gd name="T3" fmla="*/ 102748 h 47"/>
                  <a:gd name="T4" fmla="*/ 0 w 16"/>
                  <a:gd name="T5" fmla="*/ 21077 h 47"/>
                  <a:gd name="T6" fmla="*/ 20638 w 16"/>
                  <a:gd name="T7" fmla="*/ 0 h 47"/>
                  <a:gd name="T8" fmla="*/ 41275 w 16"/>
                  <a:gd name="T9" fmla="*/ 21077 h 47"/>
                  <a:gd name="T10" fmla="*/ 41275 w 16"/>
                  <a:gd name="T11" fmla="*/ 102748 h 47"/>
                  <a:gd name="T12" fmla="*/ 20638 w 16"/>
                  <a:gd name="T13" fmla="*/ 12382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49" name="淘宝店 bossppt 出品 28"/>
              <p:cNvSpPr/>
              <p:nvPr/>
            </p:nvSpPr>
            <p:spPr bwMode="auto">
              <a:xfrm>
                <a:off x="9577388" y="1525588"/>
                <a:ext cx="42863" cy="160338"/>
              </a:xfrm>
              <a:custGeom>
                <a:avLst/>
                <a:gdLst>
                  <a:gd name="T0" fmla="*/ 21432 w 16"/>
                  <a:gd name="T1" fmla="*/ 160338 h 61"/>
                  <a:gd name="T2" fmla="*/ 0 w 16"/>
                  <a:gd name="T3" fmla="*/ 139310 h 61"/>
                  <a:gd name="T4" fmla="*/ 0 w 16"/>
                  <a:gd name="T5" fmla="*/ 21028 h 61"/>
                  <a:gd name="T6" fmla="*/ 21432 w 16"/>
                  <a:gd name="T7" fmla="*/ 0 h 61"/>
                  <a:gd name="T8" fmla="*/ 42863 w 16"/>
                  <a:gd name="T9" fmla="*/ 21028 h 61"/>
                  <a:gd name="T10" fmla="*/ 42863 w 16"/>
                  <a:gd name="T11" fmla="*/ 139310 h 61"/>
                  <a:gd name="T12" fmla="*/ 21432 w 16"/>
                  <a:gd name="T13" fmla="*/ 160338 h 6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8" y="61"/>
                    </a:moveTo>
                    <a:cubicBezTo>
                      <a:pt x="3" y="61"/>
                      <a:pt x="0" y="58"/>
                      <a:pt x="0" y="5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8"/>
                      <a:pt x="12" y="61"/>
                      <a:pt x="8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0" name="淘宝店 bossppt 出品 29"/>
              <p:cNvSpPr/>
              <p:nvPr/>
            </p:nvSpPr>
            <p:spPr bwMode="auto">
              <a:xfrm>
                <a:off x="9652000" y="1489075"/>
                <a:ext cx="38100" cy="196850"/>
              </a:xfrm>
              <a:custGeom>
                <a:avLst/>
                <a:gdLst>
                  <a:gd name="T0" fmla="*/ 20320 w 15"/>
                  <a:gd name="T1" fmla="*/ 196850 h 75"/>
                  <a:gd name="T2" fmla="*/ 0 w 15"/>
                  <a:gd name="T3" fmla="*/ 175853 h 75"/>
                  <a:gd name="T4" fmla="*/ 0 w 15"/>
                  <a:gd name="T5" fmla="*/ 20997 h 75"/>
                  <a:gd name="T6" fmla="*/ 20320 w 15"/>
                  <a:gd name="T7" fmla="*/ 0 h 75"/>
                  <a:gd name="T8" fmla="*/ 38100 w 15"/>
                  <a:gd name="T9" fmla="*/ 20997 h 75"/>
                  <a:gd name="T10" fmla="*/ 38100 w 15"/>
                  <a:gd name="T11" fmla="*/ 175853 h 75"/>
                  <a:gd name="T12" fmla="*/ 20320 w 15"/>
                  <a:gd name="T13" fmla="*/ 196850 h 7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75">
                    <a:moveTo>
                      <a:pt x="8" y="75"/>
                    </a:moveTo>
                    <a:cubicBezTo>
                      <a:pt x="3" y="75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72"/>
                      <a:pt x="12" y="75"/>
                      <a:pt x="8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1" name="淘宝店 bossppt 出品 30"/>
              <p:cNvSpPr/>
              <p:nvPr/>
            </p:nvSpPr>
            <p:spPr bwMode="auto">
              <a:xfrm>
                <a:off x="9725025" y="1498600"/>
                <a:ext cx="39688" cy="187325"/>
              </a:xfrm>
              <a:custGeom>
                <a:avLst/>
                <a:gdLst>
                  <a:gd name="T0" fmla="*/ 18521 w 15"/>
                  <a:gd name="T1" fmla="*/ 187325 h 71"/>
                  <a:gd name="T2" fmla="*/ 0 w 15"/>
                  <a:gd name="T3" fmla="*/ 166218 h 71"/>
                  <a:gd name="T4" fmla="*/ 0 w 15"/>
                  <a:gd name="T5" fmla="*/ 21107 h 71"/>
                  <a:gd name="T6" fmla="*/ 18521 w 15"/>
                  <a:gd name="T7" fmla="*/ 0 h 71"/>
                  <a:gd name="T8" fmla="*/ 39688 w 15"/>
                  <a:gd name="T9" fmla="*/ 21107 h 71"/>
                  <a:gd name="T10" fmla="*/ 39688 w 15"/>
                  <a:gd name="T11" fmla="*/ 166218 h 71"/>
                  <a:gd name="T12" fmla="*/ 18521 w 15"/>
                  <a:gd name="T13" fmla="*/ 187325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71">
                    <a:moveTo>
                      <a:pt x="7" y="71"/>
                    </a:moveTo>
                    <a:cubicBezTo>
                      <a:pt x="3" y="71"/>
                      <a:pt x="0" y="68"/>
                      <a:pt x="0" y="6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8"/>
                      <a:pt x="12" y="71"/>
                      <a:pt x="7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2" name="淘宝店 bossppt 出品 1"/>
          <p:cNvGrpSpPr/>
          <p:nvPr/>
        </p:nvGrpSpPr>
        <p:grpSpPr>
          <a:xfrm>
            <a:off x="4978454" y="4591196"/>
            <a:ext cx="2616685" cy="2264312"/>
            <a:chOff x="3540653" y="3266037"/>
            <a:chExt cx="1861430" cy="1610763"/>
          </a:xfrm>
        </p:grpSpPr>
        <p:sp>
          <p:nvSpPr>
            <p:cNvPr id="214" name="淘宝店 bossppt 出品 9"/>
            <p:cNvSpPr/>
            <p:nvPr/>
          </p:nvSpPr>
          <p:spPr bwMode="auto">
            <a:xfrm>
              <a:off x="3540653" y="3266037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18" name="淘宝店 bossppt 出品 9"/>
            <p:cNvSpPr>
              <a:spLocks noChangeAspect="1"/>
            </p:cNvSpPr>
            <p:nvPr/>
          </p:nvSpPr>
          <p:spPr bwMode="auto">
            <a:xfrm>
              <a:off x="3795741" y="3425330"/>
              <a:ext cx="1352221" cy="1170595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rgbClr val="E4005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grpSp>
          <p:nvGrpSpPr>
            <p:cNvPr id="252" name="淘宝店chenying0907出品 51"/>
            <p:cNvGrpSpPr/>
            <p:nvPr/>
          </p:nvGrpSpPr>
          <p:grpSpPr bwMode="auto">
            <a:xfrm>
              <a:off x="4257113" y="3637973"/>
              <a:ext cx="390146" cy="354050"/>
              <a:chOff x="6942138" y="1422400"/>
              <a:chExt cx="357188" cy="323851"/>
            </a:xfrm>
          </p:grpSpPr>
          <p:sp>
            <p:nvSpPr>
              <p:cNvPr id="253" name="淘宝店 bossppt 出品 31"/>
              <p:cNvSpPr/>
              <p:nvPr/>
            </p:nvSpPr>
            <p:spPr bwMode="auto">
              <a:xfrm>
                <a:off x="6942138" y="1706563"/>
                <a:ext cx="357188" cy="39688"/>
              </a:xfrm>
              <a:custGeom>
                <a:avLst/>
                <a:gdLst>
                  <a:gd name="T0" fmla="*/ 357188 w 136"/>
                  <a:gd name="T1" fmla="*/ 18521 h 15"/>
                  <a:gd name="T2" fmla="*/ 336177 w 136"/>
                  <a:gd name="T3" fmla="*/ 39688 h 15"/>
                  <a:gd name="T4" fmla="*/ 21011 w 136"/>
                  <a:gd name="T5" fmla="*/ 39688 h 15"/>
                  <a:gd name="T6" fmla="*/ 0 w 136"/>
                  <a:gd name="T7" fmla="*/ 18521 h 15"/>
                  <a:gd name="T8" fmla="*/ 21011 w 136"/>
                  <a:gd name="T9" fmla="*/ 0 h 15"/>
                  <a:gd name="T10" fmla="*/ 336177 w 136"/>
                  <a:gd name="T11" fmla="*/ 0 h 15"/>
                  <a:gd name="T12" fmla="*/ 357188 w 136"/>
                  <a:gd name="T13" fmla="*/ 18521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6" h="15">
                    <a:moveTo>
                      <a:pt x="136" y="7"/>
                    </a:moveTo>
                    <a:cubicBezTo>
                      <a:pt x="136" y="12"/>
                      <a:pt x="133" y="15"/>
                      <a:pt x="12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3" y="0"/>
                      <a:pt x="136" y="3"/>
                      <a:pt x="13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4" name="淘宝店 bossppt 出品 32"/>
              <p:cNvSpPr/>
              <p:nvPr/>
            </p:nvSpPr>
            <p:spPr bwMode="auto">
              <a:xfrm>
                <a:off x="6986588" y="1562100"/>
                <a:ext cx="42863" cy="123825"/>
              </a:xfrm>
              <a:custGeom>
                <a:avLst/>
                <a:gdLst>
                  <a:gd name="T0" fmla="*/ 21432 w 16"/>
                  <a:gd name="T1" fmla="*/ 123825 h 47"/>
                  <a:gd name="T2" fmla="*/ 0 w 16"/>
                  <a:gd name="T3" fmla="*/ 102748 h 47"/>
                  <a:gd name="T4" fmla="*/ 0 w 16"/>
                  <a:gd name="T5" fmla="*/ 21077 h 47"/>
                  <a:gd name="T6" fmla="*/ 21432 w 16"/>
                  <a:gd name="T7" fmla="*/ 0 h 47"/>
                  <a:gd name="T8" fmla="*/ 42863 w 16"/>
                  <a:gd name="T9" fmla="*/ 21077 h 47"/>
                  <a:gd name="T10" fmla="*/ 42863 w 16"/>
                  <a:gd name="T11" fmla="*/ 102748 h 47"/>
                  <a:gd name="T12" fmla="*/ 21432 w 16"/>
                  <a:gd name="T13" fmla="*/ 12382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5" name="淘宝店 bossppt 出品 33"/>
              <p:cNvSpPr/>
              <p:nvPr/>
            </p:nvSpPr>
            <p:spPr bwMode="auto">
              <a:xfrm>
                <a:off x="7062788" y="1562100"/>
                <a:ext cx="39688" cy="123825"/>
              </a:xfrm>
              <a:custGeom>
                <a:avLst/>
                <a:gdLst>
                  <a:gd name="T0" fmla="*/ 21167 w 15"/>
                  <a:gd name="T1" fmla="*/ 123825 h 47"/>
                  <a:gd name="T2" fmla="*/ 0 w 15"/>
                  <a:gd name="T3" fmla="*/ 102748 h 47"/>
                  <a:gd name="T4" fmla="*/ 0 w 15"/>
                  <a:gd name="T5" fmla="*/ 21077 h 47"/>
                  <a:gd name="T6" fmla="*/ 21167 w 15"/>
                  <a:gd name="T7" fmla="*/ 0 h 47"/>
                  <a:gd name="T8" fmla="*/ 39688 w 15"/>
                  <a:gd name="T9" fmla="*/ 21077 h 47"/>
                  <a:gd name="T10" fmla="*/ 39688 w 15"/>
                  <a:gd name="T11" fmla="*/ 102748 h 47"/>
                  <a:gd name="T12" fmla="*/ 21167 w 15"/>
                  <a:gd name="T13" fmla="*/ 12382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47">
                    <a:moveTo>
                      <a:pt x="8" y="47"/>
                    </a:moveTo>
                    <a:cubicBezTo>
                      <a:pt x="3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5" y="4"/>
                      <a:pt x="15" y="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6" name="淘宝店 bossppt 出品 34"/>
              <p:cNvSpPr/>
              <p:nvPr/>
            </p:nvSpPr>
            <p:spPr bwMode="auto">
              <a:xfrm>
                <a:off x="7138988" y="1562100"/>
                <a:ext cx="39688" cy="123825"/>
              </a:xfrm>
              <a:custGeom>
                <a:avLst/>
                <a:gdLst>
                  <a:gd name="T0" fmla="*/ 18521 w 15"/>
                  <a:gd name="T1" fmla="*/ 123825 h 47"/>
                  <a:gd name="T2" fmla="*/ 0 w 15"/>
                  <a:gd name="T3" fmla="*/ 102748 h 47"/>
                  <a:gd name="T4" fmla="*/ 0 w 15"/>
                  <a:gd name="T5" fmla="*/ 21077 h 47"/>
                  <a:gd name="T6" fmla="*/ 18521 w 15"/>
                  <a:gd name="T7" fmla="*/ 0 h 47"/>
                  <a:gd name="T8" fmla="*/ 39688 w 15"/>
                  <a:gd name="T9" fmla="*/ 21077 h 47"/>
                  <a:gd name="T10" fmla="*/ 39688 w 15"/>
                  <a:gd name="T11" fmla="*/ 102748 h 47"/>
                  <a:gd name="T12" fmla="*/ 18521 w 15"/>
                  <a:gd name="T13" fmla="*/ 12382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47">
                    <a:moveTo>
                      <a:pt x="7" y="47"/>
                    </a:moveTo>
                    <a:cubicBezTo>
                      <a:pt x="3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2" y="0"/>
                      <a:pt x="15" y="4"/>
                      <a:pt x="15" y="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4"/>
                      <a:pt x="12" y="47"/>
                      <a:pt x="7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7" name="淘宝店 bossppt 出品 35"/>
              <p:cNvSpPr/>
              <p:nvPr/>
            </p:nvSpPr>
            <p:spPr bwMode="auto">
              <a:xfrm>
                <a:off x="7212013" y="1562100"/>
                <a:ext cx="42863" cy="123825"/>
              </a:xfrm>
              <a:custGeom>
                <a:avLst/>
                <a:gdLst>
                  <a:gd name="T0" fmla="*/ 21432 w 16"/>
                  <a:gd name="T1" fmla="*/ 123825 h 47"/>
                  <a:gd name="T2" fmla="*/ 0 w 16"/>
                  <a:gd name="T3" fmla="*/ 102748 h 47"/>
                  <a:gd name="T4" fmla="*/ 0 w 16"/>
                  <a:gd name="T5" fmla="*/ 21077 h 47"/>
                  <a:gd name="T6" fmla="*/ 21432 w 16"/>
                  <a:gd name="T7" fmla="*/ 0 h 47"/>
                  <a:gd name="T8" fmla="*/ 42863 w 16"/>
                  <a:gd name="T9" fmla="*/ 21077 h 47"/>
                  <a:gd name="T10" fmla="*/ 42863 w 16"/>
                  <a:gd name="T11" fmla="*/ 102748 h 47"/>
                  <a:gd name="T12" fmla="*/ 21432 w 16"/>
                  <a:gd name="T13" fmla="*/ 12382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8" name="淘宝店 bossppt 出品 36"/>
              <p:cNvSpPr/>
              <p:nvPr/>
            </p:nvSpPr>
            <p:spPr bwMode="auto">
              <a:xfrm>
                <a:off x="7010400" y="1422400"/>
                <a:ext cx="220663" cy="66675"/>
              </a:xfrm>
              <a:custGeom>
                <a:avLst/>
                <a:gdLst>
                  <a:gd name="T0" fmla="*/ 220663 w 84"/>
                  <a:gd name="T1" fmla="*/ 66675 h 25"/>
                  <a:gd name="T2" fmla="*/ 136601 w 84"/>
                  <a:gd name="T3" fmla="*/ 10668 h 25"/>
                  <a:gd name="T4" fmla="*/ 84062 w 84"/>
                  <a:gd name="T5" fmla="*/ 10668 h 25"/>
                  <a:gd name="T6" fmla="*/ 47285 w 84"/>
                  <a:gd name="T7" fmla="*/ 34671 h 25"/>
                  <a:gd name="T8" fmla="*/ 0 w 84"/>
                  <a:gd name="T9" fmla="*/ 66675 h 25"/>
                  <a:gd name="T10" fmla="*/ 220663 w 84"/>
                  <a:gd name="T11" fmla="*/ 66675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" h="25">
                    <a:moveTo>
                      <a:pt x="84" y="25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46" y="0"/>
                      <a:pt x="38" y="0"/>
                      <a:pt x="32" y="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8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259" name="淘宝店 bossppt 出品 37"/>
              <p:cNvSpPr/>
              <p:nvPr/>
            </p:nvSpPr>
            <p:spPr bwMode="auto">
              <a:xfrm>
                <a:off x="6962775" y="1509713"/>
                <a:ext cx="315913" cy="41275"/>
              </a:xfrm>
              <a:custGeom>
                <a:avLst/>
                <a:gdLst>
                  <a:gd name="T0" fmla="*/ 315913 w 120"/>
                  <a:gd name="T1" fmla="*/ 20638 h 16"/>
                  <a:gd name="T2" fmla="*/ 294852 w 120"/>
                  <a:gd name="T3" fmla="*/ 41275 h 16"/>
                  <a:gd name="T4" fmla="*/ 21061 w 120"/>
                  <a:gd name="T5" fmla="*/ 41275 h 16"/>
                  <a:gd name="T6" fmla="*/ 0 w 120"/>
                  <a:gd name="T7" fmla="*/ 20638 h 16"/>
                  <a:gd name="T8" fmla="*/ 21061 w 120"/>
                  <a:gd name="T9" fmla="*/ 0 h 16"/>
                  <a:gd name="T10" fmla="*/ 294852 w 120"/>
                  <a:gd name="T11" fmla="*/ 0 h 16"/>
                  <a:gd name="T12" fmla="*/ 315913 w 120"/>
                  <a:gd name="T13" fmla="*/ 20638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120" y="8"/>
                    </a:moveTo>
                    <a:cubicBezTo>
                      <a:pt x="120" y="12"/>
                      <a:pt x="116" y="16"/>
                      <a:pt x="11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3"/>
                      <a:pt x="12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268" name="淘宝店 bossppt 出品 267"/>
          <p:cNvGrpSpPr/>
          <p:nvPr/>
        </p:nvGrpSpPr>
        <p:grpSpPr>
          <a:xfrm>
            <a:off x="2173161" y="3857511"/>
            <a:ext cx="704468" cy="500689"/>
            <a:chOff x="6934200" y="4259263"/>
            <a:chExt cx="373063" cy="265113"/>
          </a:xfrm>
          <a:solidFill>
            <a:srgbClr val="E40055"/>
          </a:solidFill>
        </p:grpSpPr>
        <p:sp>
          <p:nvSpPr>
            <p:cNvPr id="269" name="Oval 38"/>
            <p:cNvSpPr>
              <a:spLocks noChangeArrowheads="1"/>
            </p:cNvSpPr>
            <p:nvPr/>
          </p:nvSpPr>
          <p:spPr bwMode="auto">
            <a:xfrm>
              <a:off x="7094538" y="4395788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0" name="淘宝店 bossppt 出品39"/>
            <p:cNvSpPr/>
            <p:nvPr/>
          </p:nvSpPr>
          <p:spPr bwMode="auto">
            <a:xfrm>
              <a:off x="7073900" y="4449763"/>
              <a:ext cx="93663" cy="74613"/>
            </a:xfrm>
            <a:custGeom>
              <a:avLst/>
              <a:gdLst>
                <a:gd name="T0" fmla="*/ 27 w 36"/>
                <a:gd name="T1" fmla="*/ 0 h 28"/>
                <a:gd name="T2" fmla="*/ 18 w 36"/>
                <a:gd name="T3" fmla="*/ 11 h 28"/>
                <a:gd name="T4" fmla="*/ 9 w 36"/>
                <a:gd name="T5" fmla="*/ 0 h 28"/>
                <a:gd name="T6" fmla="*/ 0 w 36"/>
                <a:gd name="T7" fmla="*/ 18 h 28"/>
                <a:gd name="T8" fmla="*/ 1 w 36"/>
                <a:gd name="T9" fmla="*/ 26 h 28"/>
                <a:gd name="T10" fmla="*/ 18 w 36"/>
                <a:gd name="T11" fmla="*/ 28 h 28"/>
                <a:gd name="T12" fmla="*/ 35 w 36"/>
                <a:gd name="T13" fmla="*/ 26 h 28"/>
                <a:gd name="T14" fmla="*/ 36 w 36"/>
                <a:gd name="T15" fmla="*/ 18 h 28"/>
                <a:gd name="T16" fmla="*/ 27 w 3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27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11"/>
                    <a:pt x="33" y="4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1" name="Oval 40"/>
            <p:cNvSpPr>
              <a:spLocks noChangeArrowheads="1"/>
            </p:cNvSpPr>
            <p:nvPr/>
          </p:nvSpPr>
          <p:spPr bwMode="auto">
            <a:xfrm>
              <a:off x="6958013" y="4395788"/>
              <a:ext cx="5080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2" name="淘宝店 bossppt 出品 41"/>
            <p:cNvSpPr/>
            <p:nvPr/>
          </p:nvSpPr>
          <p:spPr bwMode="auto">
            <a:xfrm>
              <a:off x="6934200" y="4449763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1" y="26"/>
                  </a:cubicBezTo>
                  <a:cubicBezTo>
                    <a:pt x="7" y="27"/>
                    <a:pt x="12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3" name="Oval 42"/>
            <p:cNvSpPr>
              <a:spLocks noChangeArrowheads="1"/>
            </p:cNvSpPr>
            <p:nvPr/>
          </p:nvSpPr>
          <p:spPr bwMode="auto">
            <a:xfrm>
              <a:off x="7234238" y="4395788"/>
              <a:ext cx="49213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4" name="淘宝店 bossppt 出品 43"/>
            <p:cNvSpPr/>
            <p:nvPr/>
          </p:nvSpPr>
          <p:spPr bwMode="auto">
            <a:xfrm>
              <a:off x="7210425" y="4449763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5" y="28"/>
                    <a:pt x="30" y="27"/>
                    <a:pt x="36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5" name="Oval 44"/>
            <p:cNvSpPr>
              <a:spLocks noChangeArrowheads="1"/>
            </p:cNvSpPr>
            <p:nvPr/>
          </p:nvSpPr>
          <p:spPr bwMode="auto">
            <a:xfrm>
              <a:off x="7026275" y="4259263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6" name="淘宝店 bossppt 出品 45"/>
            <p:cNvSpPr/>
            <p:nvPr/>
          </p:nvSpPr>
          <p:spPr bwMode="auto">
            <a:xfrm>
              <a:off x="7002463" y="4313238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2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2" y="26"/>
                  </a:cubicBezTo>
                  <a:cubicBezTo>
                    <a:pt x="7" y="27"/>
                    <a:pt x="13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4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7" name="Oval 46"/>
            <p:cNvSpPr>
              <a:spLocks noChangeArrowheads="1"/>
            </p:cNvSpPr>
            <p:nvPr/>
          </p:nvSpPr>
          <p:spPr bwMode="auto">
            <a:xfrm>
              <a:off x="7162800" y="4259263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78" name="淘宝店 bossppt 出品 47"/>
            <p:cNvSpPr/>
            <p:nvPr/>
          </p:nvSpPr>
          <p:spPr bwMode="auto">
            <a:xfrm>
              <a:off x="7142163" y="4313238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5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</p:grpSp>
      <p:grpSp>
        <p:nvGrpSpPr>
          <p:cNvPr id="285" name="淘宝店 bossppt 出品 284"/>
          <p:cNvGrpSpPr/>
          <p:nvPr/>
        </p:nvGrpSpPr>
        <p:grpSpPr>
          <a:xfrm>
            <a:off x="10075945" y="4020287"/>
            <a:ext cx="549038" cy="497865"/>
            <a:chOff x="6942138" y="1422400"/>
            <a:chExt cx="357188" cy="323851"/>
          </a:xfrm>
          <a:solidFill>
            <a:srgbClr val="E40055"/>
          </a:solidFill>
        </p:grpSpPr>
        <p:sp>
          <p:nvSpPr>
            <p:cNvPr id="286" name="淘宝店 bossppt 出品 31"/>
            <p:cNvSpPr/>
            <p:nvPr/>
          </p:nvSpPr>
          <p:spPr bwMode="auto">
            <a:xfrm>
              <a:off x="6942138" y="1706563"/>
              <a:ext cx="357188" cy="39688"/>
            </a:xfrm>
            <a:custGeom>
              <a:avLst/>
              <a:gdLst>
                <a:gd name="T0" fmla="*/ 136 w 136"/>
                <a:gd name="T1" fmla="*/ 7 h 15"/>
                <a:gd name="T2" fmla="*/ 128 w 136"/>
                <a:gd name="T3" fmla="*/ 15 h 15"/>
                <a:gd name="T4" fmla="*/ 8 w 136"/>
                <a:gd name="T5" fmla="*/ 15 h 15"/>
                <a:gd name="T6" fmla="*/ 0 w 136"/>
                <a:gd name="T7" fmla="*/ 7 h 15"/>
                <a:gd name="T8" fmla="*/ 8 w 136"/>
                <a:gd name="T9" fmla="*/ 0 h 15"/>
                <a:gd name="T10" fmla="*/ 128 w 136"/>
                <a:gd name="T11" fmla="*/ 0 h 15"/>
                <a:gd name="T12" fmla="*/ 136 w 136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5">
                  <a:moveTo>
                    <a:pt x="136" y="7"/>
                  </a:moveTo>
                  <a:cubicBezTo>
                    <a:pt x="136" y="12"/>
                    <a:pt x="133" y="15"/>
                    <a:pt x="12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6" y="3"/>
                    <a:pt x="1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87" name="淘宝店 bossppt 出品 32"/>
            <p:cNvSpPr/>
            <p:nvPr/>
          </p:nvSpPr>
          <p:spPr bwMode="auto">
            <a:xfrm>
              <a:off x="6986588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88" name="淘宝店 bossppt 出品 33"/>
            <p:cNvSpPr/>
            <p:nvPr/>
          </p:nvSpPr>
          <p:spPr bwMode="auto">
            <a:xfrm>
              <a:off x="7062788" y="1562100"/>
              <a:ext cx="39688" cy="123825"/>
            </a:xfrm>
            <a:custGeom>
              <a:avLst/>
              <a:gdLst>
                <a:gd name="T0" fmla="*/ 8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8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8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8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89" name="淘宝店 bossppt 出品 34"/>
            <p:cNvSpPr/>
            <p:nvPr/>
          </p:nvSpPr>
          <p:spPr bwMode="auto">
            <a:xfrm>
              <a:off x="7138988" y="1562100"/>
              <a:ext cx="39688" cy="123825"/>
            </a:xfrm>
            <a:custGeom>
              <a:avLst/>
              <a:gdLst>
                <a:gd name="T0" fmla="*/ 7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7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7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7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90" name="淘宝店 bossppt 出品 35"/>
            <p:cNvSpPr/>
            <p:nvPr/>
          </p:nvSpPr>
          <p:spPr bwMode="auto">
            <a:xfrm>
              <a:off x="7212013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91" name="淘宝店 bossppt 出品 36"/>
            <p:cNvSpPr/>
            <p:nvPr/>
          </p:nvSpPr>
          <p:spPr bwMode="auto">
            <a:xfrm>
              <a:off x="7010400" y="1422400"/>
              <a:ext cx="220663" cy="66675"/>
            </a:xfrm>
            <a:custGeom>
              <a:avLst/>
              <a:gdLst>
                <a:gd name="T0" fmla="*/ 84 w 84"/>
                <a:gd name="T1" fmla="*/ 25 h 25"/>
                <a:gd name="T2" fmla="*/ 52 w 84"/>
                <a:gd name="T3" fmla="*/ 4 h 25"/>
                <a:gd name="T4" fmla="*/ 32 w 84"/>
                <a:gd name="T5" fmla="*/ 4 h 25"/>
                <a:gd name="T6" fmla="*/ 18 w 84"/>
                <a:gd name="T7" fmla="*/ 13 h 25"/>
                <a:gd name="T8" fmla="*/ 0 w 84"/>
                <a:gd name="T9" fmla="*/ 25 h 25"/>
                <a:gd name="T10" fmla="*/ 8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84" y="25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0"/>
                    <a:pt x="38" y="0"/>
                    <a:pt x="32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8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292" name="淘宝店 bossppt 出品 37"/>
            <p:cNvSpPr/>
            <p:nvPr/>
          </p:nvSpPr>
          <p:spPr bwMode="auto">
            <a:xfrm>
              <a:off x="6962775" y="1509713"/>
              <a:ext cx="315913" cy="41275"/>
            </a:xfrm>
            <a:custGeom>
              <a:avLst/>
              <a:gdLst>
                <a:gd name="T0" fmla="*/ 120 w 120"/>
                <a:gd name="T1" fmla="*/ 8 h 16"/>
                <a:gd name="T2" fmla="*/ 112 w 120"/>
                <a:gd name="T3" fmla="*/ 16 h 16"/>
                <a:gd name="T4" fmla="*/ 8 w 120"/>
                <a:gd name="T5" fmla="*/ 16 h 16"/>
                <a:gd name="T6" fmla="*/ 0 w 120"/>
                <a:gd name="T7" fmla="*/ 8 h 16"/>
                <a:gd name="T8" fmla="*/ 8 w 120"/>
                <a:gd name="T9" fmla="*/ 0 h 16"/>
                <a:gd name="T10" fmla="*/ 112 w 120"/>
                <a:gd name="T11" fmla="*/ 0 h 16"/>
                <a:gd name="T12" fmla="*/ 120 w 12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">
                  <a:moveTo>
                    <a:pt x="120" y="8"/>
                  </a:moveTo>
                  <a:cubicBezTo>
                    <a:pt x="120" y="12"/>
                    <a:pt x="116" y="16"/>
                    <a:pt x="11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3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</p:grpSp>
      <p:grpSp>
        <p:nvGrpSpPr>
          <p:cNvPr id="103" name="淘宝店 bossppt 出品 102"/>
          <p:cNvGrpSpPr/>
          <p:nvPr/>
        </p:nvGrpSpPr>
        <p:grpSpPr>
          <a:xfrm>
            <a:off x="4978454" y="2143875"/>
            <a:ext cx="2616685" cy="2267302"/>
            <a:chOff x="3540653" y="1525088"/>
            <a:chExt cx="1861430" cy="1612890"/>
          </a:xfrm>
        </p:grpSpPr>
        <p:sp>
          <p:nvSpPr>
            <p:cNvPr id="104" name="淘宝店 bossppt 出品 7"/>
            <p:cNvSpPr/>
            <p:nvPr/>
          </p:nvSpPr>
          <p:spPr bwMode="auto">
            <a:xfrm>
              <a:off x="3540653" y="1525088"/>
              <a:ext cx="1861430" cy="1612890"/>
            </a:xfrm>
            <a:custGeom>
              <a:avLst/>
              <a:gdLst>
                <a:gd name="T0" fmla="*/ 42 w 740"/>
                <a:gd name="T1" fmla="*/ 641 h 641"/>
                <a:gd name="T2" fmla="*/ 15 w 740"/>
                <a:gd name="T3" fmla="*/ 594 h 641"/>
                <a:gd name="T4" fmla="*/ 343 w 740"/>
                <a:gd name="T5" fmla="*/ 26 h 641"/>
                <a:gd name="T6" fmla="*/ 397 w 740"/>
                <a:gd name="T7" fmla="*/ 26 h 641"/>
                <a:gd name="T8" fmla="*/ 725 w 740"/>
                <a:gd name="T9" fmla="*/ 594 h 641"/>
                <a:gd name="T10" fmla="*/ 698 w 740"/>
                <a:gd name="T11" fmla="*/ 641 h 641"/>
                <a:gd name="T12" fmla="*/ 42 w 740"/>
                <a:gd name="T13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1">
                  <a:moveTo>
                    <a:pt x="42" y="641"/>
                  </a:moveTo>
                  <a:cubicBezTo>
                    <a:pt x="12" y="641"/>
                    <a:pt x="0" y="620"/>
                    <a:pt x="15" y="594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58" y="0"/>
                    <a:pt x="382" y="0"/>
                    <a:pt x="397" y="26"/>
                  </a:cubicBezTo>
                  <a:cubicBezTo>
                    <a:pt x="725" y="594"/>
                    <a:pt x="725" y="594"/>
                    <a:pt x="725" y="594"/>
                  </a:cubicBezTo>
                  <a:cubicBezTo>
                    <a:pt x="740" y="620"/>
                    <a:pt x="728" y="641"/>
                    <a:pt x="698" y="641"/>
                  </a:cubicBezTo>
                  <a:lnTo>
                    <a:pt x="42" y="6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sp>
          <p:nvSpPr>
            <p:cNvPr id="105" name="淘宝店 bossppt 出品 7"/>
            <p:cNvSpPr/>
            <p:nvPr/>
          </p:nvSpPr>
          <p:spPr bwMode="auto">
            <a:xfrm>
              <a:off x="3794781" y="1818262"/>
              <a:ext cx="1353175" cy="1172498"/>
            </a:xfrm>
            <a:custGeom>
              <a:avLst/>
              <a:gdLst>
                <a:gd name="T0" fmla="*/ 42 w 740"/>
                <a:gd name="T1" fmla="*/ 641 h 641"/>
                <a:gd name="T2" fmla="*/ 15 w 740"/>
                <a:gd name="T3" fmla="*/ 594 h 641"/>
                <a:gd name="T4" fmla="*/ 343 w 740"/>
                <a:gd name="T5" fmla="*/ 26 h 641"/>
                <a:gd name="T6" fmla="*/ 397 w 740"/>
                <a:gd name="T7" fmla="*/ 26 h 641"/>
                <a:gd name="T8" fmla="*/ 725 w 740"/>
                <a:gd name="T9" fmla="*/ 594 h 641"/>
                <a:gd name="T10" fmla="*/ 698 w 740"/>
                <a:gd name="T11" fmla="*/ 641 h 641"/>
                <a:gd name="T12" fmla="*/ 42 w 740"/>
                <a:gd name="T13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1">
                  <a:moveTo>
                    <a:pt x="42" y="641"/>
                  </a:moveTo>
                  <a:cubicBezTo>
                    <a:pt x="12" y="641"/>
                    <a:pt x="0" y="620"/>
                    <a:pt x="15" y="594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58" y="0"/>
                    <a:pt x="382" y="0"/>
                    <a:pt x="397" y="26"/>
                  </a:cubicBezTo>
                  <a:cubicBezTo>
                    <a:pt x="725" y="594"/>
                    <a:pt x="725" y="594"/>
                    <a:pt x="725" y="594"/>
                  </a:cubicBezTo>
                  <a:cubicBezTo>
                    <a:pt x="740" y="620"/>
                    <a:pt x="728" y="641"/>
                    <a:pt x="698" y="641"/>
                  </a:cubicBezTo>
                  <a:lnTo>
                    <a:pt x="42" y="641"/>
                  </a:lnTo>
                  <a:close/>
                </a:path>
              </a:pathLst>
            </a:custGeom>
            <a:solidFill>
              <a:srgbClr val="E40055"/>
            </a:solidFill>
            <a:ln w="14288" cap="flat">
              <a:noFill/>
              <a:prstDash val="solid"/>
              <a:miter lim="800000"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>
                <a:latin typeface="宋体" panose="02010600030101010101" pitchFamily="2" charset="-122"/>
              </a:endParaRPr>
            </a:p>
          </p:txBody>
        </p:sp>
        <p:grpSp>
          <p:nvGrpSpPr>
            <p:cNvPr id="106" name="淘宝店chenying0907出品 26"/>
            <p:cNvGrpSpPr/>
            <p:nvPr/>
          </p:nvGrpSpPr>
          <p:grpSpPr bwMode="auto">
            <a:xfrm>
              <a:off x="4236915" y="2470567"/>
              <a:ext cx="500704" cy="356176"/>
              <a:chOff x="6934200" y="4259263"/>
              <a:chExt cx="373063" cy="265113"/>
            </a:xfrm>
          </p:grpSpPr>
          <p:sp>
            <p:nvSpPr>
              <p:cNvPr id="107" name="Oval 38"/>
              <p:cNvSpPr>
                <a:spLocks noChangeArrowheads="1"/>
              </p:cNvSpPr>
              <p:nvPr/>
            </p:nvSpPr>
            <p:spPr bwMode="auto">
              <a:xfrm>
                <a:off x="7094538" y="43957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08" name="淘宝店 bossppt 出品 39"/>
              <p:cNvSpPr/>
              <p:nvPr/>
            </p:nvSpPr>
            <p:spPr bwMode="auto">
              <a:xfrm>
                <a:off x="7073900" y="4449763"/>
                <a:ext cx="93663" cy="74613"/>
              </a:xfrm>
              <a:custGeom>
                <a:avLst/>
                <a:gdLst>
                  <a:gd name="T0" fmla="*/ 70247 w 36"/>
                  <a:gd name="T1" fmla="*/ 0 h 28"/>
                  <a:gd name="T2" fmla="*/ 46832 w 36"/>
                  <a:gd name="T3" fmla="*/ 29312 h 28"/>
                  <a:gd name="T4" fmla="*/ 23416 w 36"/>
                  <a:gd name="T5" fmla="*/ 0 h 28"/>
                  <a:gd name="T6" fmla="*/ 0 w 36"/>
                  <a:gd name="T7" fmla="*/ 47966 h 28"/>
                  <a:gd name="T8" fmla="*/ 2602 w 36"/>
                  <a:gd name="T9" fmla="*/ 69284 h 28"/>
                  <a:gd name="T10" fmla="*/ 46832 w 36"/>
                  <a:gd name="T11" fmla="*/ 74613 h 28"/>
                  <a:gd name="T12" fmla="*/ 91061 w 36"/>
                  <a:gd name="T13" fmla="*/ 69284 h 28"/>
                  <a:gd name="T14" fmla="*/ 93663 w 36"/>
                  <a:gd name="T15" fmla="*/ 47966 h 28"/>
                  <a:gd name="T16" fmla="*/ 70247 w 36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7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6" y="21"/>
                      <a:pt x="36" y="18"/>
                    </a:cubicBezTo>
                    <a:cubicBezTo>
                      <a:pt x="36" y="11"/>
                      <a:pt x="33" y="4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09" name="Oval 40"/>
              <p:cNvSpPr>
                <a:spLocks noChangeArrowheads="1"/>
              </p:cNvSpPr>
              <p:nvPr/>
            </p:nvSpPr>
            <p:spPr bwMode="auto">
              <a:xfrm>
                <a:off x="6958013" y="4395788"/>
                <a:ext cx="50800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0" name="淘宝店 bossppt 出品 41"/>
              <p:cNvSpPr/>
              <p:nvPr/>
            </p:nvSpPr>
            <p:spPr bwMode="auto">
              <a:xfrm>
                <a:off x="6934200" y="4449763"/>
                <a:ext cx="96838" cy="74613"/>
              </a:xfrm>
              <a:custGeom>
                <a:avLst/>
                <a:gdLst>
                  <a:gd name="T0" fmla="*/ 73283 w 37"/>
                  <a:gd name="T1" fmla="*/ 0 h 28"/>
                  <a:gd name="T2" fmla="*/ 49728 w 37"/>
                  <a:gd name="T3" fmla="*/ 29312 h 28"/>
                  <a:gd name="T4" fmla="*/ 23555 w 37"/>
                  <a:gd name="T5" fmla="*/ 0 h 28"/>
                  <a:gd name="T6" fmla="*/ 0 w 37"/>
                  <a:gd name="T7" fmla="*/ 47966 h 28"/>
                  <a:gd name="T8" fmla="*/ 2617 w 37"/>
                  <a:gd name="T9" fmla="*/ 69284 h 28"/>
                  <a:gd name="T10" fmla="*/ 49728 w 37"/>
                  <a:gd name="T11" fmla="*/ 74613 h 28"/>
                  <a:gd name="T12" fmla="*/ 94221 w 37"/>
                  <a:gd name="T13" fmla="*/ 69284 h 28"/>
                  <a:gd name="T14" fmla="*/ 96838 w 37"/>
                  <a:gd name="T15" fmla="*/ 47966 h 28"/>
                  <a:gd name="T16" fmla="*/ 73283 w 37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1" y="26"/>
                    </a:cubicBezTo>
                    <a:cubicBezTo>
                      <a:pt x="7" y="27"/>
                      <a:pt x="12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1" name="Oval 42"/>
              <p:cNvSpPr>
                <a:spLocks noChangeArrowheads="1"/>
              </p:cNvSpPr>
              <p:nvPr/>
            </p:nvSpPr>
            <p:spPr bwMode="auto">
              <a:xfrm>
                <a:off x="7234238" y="4395788"/>
                <a:ext cx="49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2" name="淘宝店 bossppt 出品 43"/>
              <p:cNvSpPr/>
              <p:nvPr/>
            </p:nvSpPr>
            <p:spPr bwMode="auto">
              <a:xfrm>
                <a:off x="7210425" y="4449763"/>
                <a:ext cx="96838" cy="74613"/>
              </a:xfrm>
              <a:custGeom>
                <a:avLst/>
                <a:gdLst>
                  <a:gd name="T0" fmla="*/ 73283 w 37"/>
                  <a:gd name="T1" fmla="*/ 0 h 28"/>
                  <a:gd name="T2" fmla="*/ 47110 w 37"/>
                  <a:gd name="T3" fmla="*/ 29312 h 28"/>
                  <a:gd name="T4" fmla="*/ 23555 w 37"/>
                  <a:gd name="T5" fmla="*/ 0 h 28"/>
                  <a:gd name="T6" fmla="*/ 0 w 37"/>
                  <a:gd name="T7" fmla="*/ 47966 h 28"/>
                  <a:gd name="T8" fmla="*/ 2617 w 37"/>
                  <a:gd name="T9" fmla="*/ 69284 h 28"/>
                  <a:gd name="T10" fmla="*/ 47110 w 37"/>
                  <a:gd name="T11" fmla="*/ 74613 h 28"/>
                  <a:gd name="T12" fmla="*/ 94221 w 37"/>
                  <a:gd name="T13" fmla="*/ 69284 h 28"/>
                  <a:gd name="T14" fmla="*/ 96838 w 37"/>
                  <a:gd name="T15" fmla="*/ 47966 h 28"/>
                  <a:gd name="T16" fmla="*/ 73283 w 37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5" y="28"/>
                      <a:pt x="30" y="27"/>
                      <a:pt x="36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3" name="Oval 44"/>
              <p:cNvSpPr>
                <a:spLocks noChangeArrowheads="1"/>
              </p:cNvSpPr>
              <p:nvPr/>
            </p:nvSpPr>
            <p:spPr bwMode="auto">
              <a:xfrm>
                <a:off x="7026275" y="42592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4" name="淘宝店 bossppt 出品 45"/>
              <p:cNvSpPr/>
              <p:nvPr/>
            </p:nvSpPr>
            <p:spPr bwMode="auto">
              <a:xfrm>
                <a:off x="7002463" y="4313238"/>
                <a:ext cx="96838" cy="74613"/>
              </a:xfrm>
              <a:custGeom>
                <a:avLst/>
                <a:gdLst>
                  <a:gd name="T0" fmla="*/ 73283 w 37"/>
                  <a:gd name="T1" fmla="*/ 0 h 28"/>
                  <a:gd name="T2" fmla="*/ 49728 w 37"/>
                  <a:gd name="T3" fmla="*/ 29312 h 28"/>
                  <a:gd name="T4" fmla="*/ 23555 w 37"/>
                  <a:gd name="T5" fmla="*/ 0 h 28"/>
                  <a:gd name="T6" fmla="*/ 0 w 37"/>
                  <a:gd name="T7" fmla="*/ 47966 h 28"/>
                  <a:gd name="T8" fmla="*/ 5234 w 37"/>
                  <a:gd name="T9" fmla="*/ 69284 h 28"/>
                  <a:gd name="T10" fmla="*/ 49728 w 37"/>
                  <a:gd name="T11" fmla="*/ 74613 h 28"/>
                  <a:gd name="T12" fmla="*/ 94221 w 37"/>
                  <a:gd name="T13" fmla="*/ 69284 h 28"/>
                  <a:gd name="T14" fmla="*/ 96838 w 37"/>
                  <a:gd name="T15" fmla="*/ 47966 h 28"/>
                  <a:gd name="T16" fmla="*/ 73283 w 37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2" y="26"/>
                    </a:cubicBezTo>
                    <a:cubicBezTo>
                      <a:pt x="7" y="27"/>
                      <a:pt x="13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4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5" name="Oval 46"/>
              <p:cNvSpPr>
                <a:spLocks noChangeArrowheads="1"/>
              </p:cNvSpPr>
              <p:nvPr/>
            </p:nvSpPr>
            <p:spPr bwMode="auto">
              <a:xfrm>
                <a:off x="7162800" y="42592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  <p:sp>
            <p:nvSpPr>
              <p:cNvPr id="116" name="淘宝店 bossppt 出品 47"/>
              <p:cNvSpPr/>
              <p:nvPr/>
            </p:nvSpPr>
            <p:spPr bwMode="auto">
              <a:xfrm>
                <a:off x="7142163" y="4313238"/>
                <a:ext cx="96838" cy="74613"/>
              </a:xfrm>
              <a:custGeom>
                <a:avLst/>
                <a:gdLst>
                  <a:gd name="T0" fmla="*/ 73283 w 37"/>
                  <a:gd name="T1" fmla="*/ 0 h 28"/>
                  <a:gd name="T2" fmla="*/ 47110 w 37"/>
                  <a:gd name="T3" fmla="*/ 29312 h 28"/>
                  <a:gd name="T4" fmla="*/ 23555 w 37"/>
                  <a:gd name="T5" fmla="*/ 0 h 28"/>
                  <a:gd name="T6" fmla="*/ 0 w 37"/>
                  <a:gd name="T7" fmla="*/ 47966 h 28"/>
                  <a:gd name="T8" fmla="*/ 2617 w 37"/>
                  <a:gd name="T9" fmla="*/ 69284 h 28"/>
                  <a:gd name="T10" fmla="*/ 47110 w 37"/>
                  <a:gd name="T11" fmla="*/ 74613 h 28"/>
                  <a:gd name="T12" fmla="*/ 91604 w 37"/>
                  <a:gd name="T13" fmla="*/ 69284 h 28"/>
                  <a:gd name="T14" fmla="*/ 96838 w 37"/>
                  <a:gd name="T15" fmla="*/ 47966 h 28"/>
                  <a:gd name="T16" fmla="*/ 73283 w 37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kern="0">
                  <a:latin typeface="宋体" panose="02010600030101010101" pitchFamily="2" charset="-122"/>
                </a:endParaRPr>
              </a:p>
            </p:txBody>
          </p:sp>
        </p:grpSp>
      </p:grpSp>
      <p:sp>
        <p:nvSpPr>
          <p:cNvPr id="118" name="TextBox 49"/>
          <p:cNvSpPr txBox="1"/>
          <p:nvPr/>
        </p:nvSpPr>
        <p:spPr>
          <a:xfrm>
            <a:off x="634058" y="4718630"/>
            <a:ext cx="2703634" cy="712915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cs typeface="+mn-ea"/>
                <a:sym typeface="+mn-lt"/>
              </a:rPr>
              <a:t>2. </a:t>
            </a:r>
            <a:r>
              <a:rPr lang="zh-CN" altLang="en-US" sz="2000" b="1" dirty="0">
                <a:latin typeface="宋体" panose="02010600030101010101" pitchFamily="2" charset="-122"/>
                <a:cs typeface="+mn-ea"/>
                <a:sym typeface="+mn-lt"/>
              </a:rPr>
              <a:t>行业升级，</a:t>
            </a:r>
            <a:endParaRPr lang="en-US" altLang="zh-CN" sz="2000" b="1" dirty="0">
              <a:latin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cs typeface="+mn-ea"/>
                <a:sym typeface="+mn-lt"/>
              </a:rPr>
              <a:t>提升产品价值</a:t>
            </a:r>
            <a:endParaRPr lang="en-GB" altLang="zh-CN" sz="2000" b="1" dirty="0"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2" name="TextBox 49"/>
          <p:cNvSpPr txBox="1"/>
          <p:nvPr/>
        </p:nvSpPr>
        <p:spPr>
          <a:xfrm>
            <a:off x="9500436" y="4890874"/>
            <a:ext cx="2249094" cy="405138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r>
              <a:rPr lang="en-GB" altLang="zh-CN" sz="2000" b="1" dirty="0">
                <a:latin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zh-CN" sz="2000" b="1" dirty="0">
                <a:latin typeface="宋体" panose="02010600030101010101" pitchFamily="2" charset="-122"/>
              </a:rPr>
              <a:t>面向国际发展</a:t>
            </a:r>
            <a:endParaRPr lang="en-GB" altLang="zh-CN" sz="2000" b="1" dirty="0"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3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latin typeface="+mj-ea"/>
              </a:rPr>
              <a:t>发展对策</a:t>
            </a:r>
          </a:p>
        </p:txBody>
      </p:sp>
      <p:sp>
        <p:nvSpPr>
          <p:cNvPr id="124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2000">
              <a:latin typeface="宋体" panose="02010600030101010101" pitchFamily="2" charset="-122"/>
            </a:endParaRPr>
          </a:p>
        </p:txBody>
      </p:sp>
      <p:sp>
        <p:nvSpPr>
          <p:cNvPr id="77" name="TextBox 49"/>
          <p:cNvSpPr txBox="1"/>
          <p:nvPr/>
        </p:nvSpPr>
        <p:spPr>
          <a:xfrm>
            <a:off x="9238386" y="2378928"/>
            <a:ext cx="2653131" cy="712915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</a:rPr>
              <a:t>3. </a:t>
            </a:r>
            <a:r>
              <a:rPr lang="zh-CN" altLang="en-US" sz="2000" b="1" dirty="0">
                <a:latin typeface="宋体" panose="02010600030101010101" pitchFamily="2" charset="-122"/>
              </a:rPr>
              <a:t>加强食品卫生安全的监管</a:t>
            </a:r>
            <a:endParaRPr lang="en-GB" altLang="zh-CN" sz="2000" b="1" dirty="0"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2424" y="2129570"/>
            <a:ext cx="2866903" cy="1226918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417" y="4552681"/>
            <a:ext cx="2831829" cy="1177469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04490" y="2336512"/>
            <a:ext cx="2958091" cy="898598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88855" y="4696442"/>
            <a:ext cx="2873726" cy="76556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480560" y="567792"/>
            <a:ext cx="3897630" cy="23380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4600" dirty="0">
                <a:solidFill>
                  <a:schemeClr val="bg1"/>
                </a:solidFill>
                <a:latin typeface="Impact" panose="020B0806030902050204" pitchFamily="34" charset="0"/>
                <a:ea typeface="造字工房俊雅锐宋体验版常规体" pitchFamily="50" charset="-122"/>
              </a:rPr>
              <a:t>20XX</a:t>
            </a:r>
            <a:endParaRPr lang="zh-CN" altLang="en-US" sz="14600" dirty="0">
              <a:solidFill>
                <a:schemeClr val="bg1"/>
              </a:solidFill>
              <a:latin typeface="Impact" panose="020B0806030902050204" pitchFamily="34" charset="0"/>
              <a:ea typeface="造字工房俊雅锐宋体验版常规体" pitchFamily="50" charset="-122"/>
            </a:endParaRPr>
          </a:p>
        </p:txBody>
      </p:sp>
      <p:sp>
        <p:nvSpPr>
          <p:cNvPr id="40" name="标题 4"/>
          <p:cNvSpPr txBox="1"/>
          <p:nvPr/>
        </p:nvSpPr>
        <p:spPr>
          <a:xfrm>
            <a:off x="3506379" y="3192237"/>
            <a:ext cx="5845993" cy="564898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5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幸运日素材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9252" y="4269313"/>
            <a:ext cx="9000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感谢聆听，批评指导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766"/>
            <a:ext cx="12858750" cy="443311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7167" y="2392189"/>
            <a:ext cx="3821023" cy="2232248"/>
          </a:xfrm>
          <a:prstGeom prst="rect">
            <a:avLst/>
          </a:prstGeom>
          <a:solidFill>
            <a:srgbClr val="FB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Box 3"/>
          <p:cNvSpPr>
            <a:spLocks noChangeArrowheads="1"/>
          </p:cNvSpPr>
          <p:nvPr/>
        </p:nvSpPr>
        <p:spPr bwMode="auto">
          <a:xfrm>
            <a:off x="4808656" y="3145161"/>
            <a:ext cx="4140999" cy="100642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6600" dirty="0">
                <a:solidFill>
                  <a:srgbClr val="E40055"/>
                </a:solidFill>
                <a:latin typeface="Times New Roman" panose="02020603050405020304" pitchFamily="18" charset="0"/>
                <a:ea typeface="方正正中黑简体" panose="02000000000000000000" pitchFamily="2" charset="-122"/>
                <a:cs typeface="Times New Roman" panose="02020603050405020304" pitchFamily="18" charset="0"/>
                <a:sym typeface="Impact" panose="020B0806030902050204" pitchFamily="34" charset="0"/>
              </a:rPr>
              <a:t>THANKS!</a:t>
            </a:r>
            <a:endParaRPr lang="en-US" altLang="zh-CN" sz="6600" dirty="0">
              <a:solidFill>
                <a:srgbClr val="E40055"/>
              </a:solidFill>
              <a:latin typeface="Times New Roman" panose="02020603050405020304" pitchFamily="18" charset="0"/>
              <a:ea typeface="方正正中黑简体" panose="02000000000000000000" pitchFamily="2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irlift - Brui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24575" y="-1143858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959" y="0"/>
            <a:ext cx="2828925" cy="6962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439" y="0"/>
            <a:ext cx="2695575" cy="703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3" name="淘宝店 bossppt 出品 1"/>
          <p:cNvGrpSpPr/>
          <p:nvPr/>
        </p:nvGrpSpPr>
        <p:grpSpPr bwMode="auto">
          <a:xfrm>
            <a:off x="795" y="-8123"/>
            <a:ext cx="4684159" cy="4941973"/>
            <a:chOff x="0" y="-7938"/>
            <a:chExt cx="6499225" cy="6858000"/>
          </a:xfrm>
          <a:solidFill>
            <a:srgbClr val="E40055"/>
          </a:solidFill>
        </p:grpSpPr>
        <p:sp>
          <p:nvSpPr>
            <p:cNvPr id="13" name="淘宝店 bossppt 出品 12"/>
            <p:cNvSpPr/>
            <p:nvPr/>
          </p:nvSpPr>
          <p:spPr>
            <a:xfrm flipV="1">
              <a:off x="0" y="-7938"/>
              <a:ext cx="6499225" cy="6858000"/>
            </a:xfrm>
            <a:custGeom>
              <a:avLst/>
              <a:gdLst>
                <a:gd name="connsiteX0" fmla="*/ 0 w 6498506"/>
                <a:gd name="connsiteY0" fmla="*/ 6858000 h 6858000"/>
                <a:gd name="connsiteX1" fmla="*/ 6498506 w 6498506"/>
                <a:gd name="connsiteY1" fmla="*/ 6858000 h 6858000"/>
                <a:gd name="connsiteX2" fmla="*/ 283086 w 6498506"/>
                <a:gd name="connsiteY2" fmla="*/ 0 h 6858000"/>
                <a:gd name="connsiteX3" fmla="*/ 0 w 6498506"/>
                <a:gd name="connsiteY3" fmla="*/ 3187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8506" h="6858000">
                  <a:moveTo>
                    <a:pt x="0" y="6858000"/>
                  </a:moveTo>
                  <a:lnTo>
                    <a:pt x="6498506" y="6858000"/>
                  </a:lnTo>
                  <a:lnTo>
                    <a:pt x="283086" y="0"/>
                  </a:lnTo>
                  <a:lnTo>
                    <a:pt x="0" y="318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0" y="-7938"/>
              <a:ext cx="4285587" cy="2388220"/>
            </a:xfrm>
            <a:prstGeom prst="triangle">
              <a:avLst>
                <a:gd name="adj" fmla="val 49494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淘宝店 bossppt 出品 11"/>
          <p:cNvGrpSpPr/>
          <p:nvPr/>
        </p:nvGrpSpPr>
        <p:grpSpPr>
          <a:xfrm>
            <a:off x="5205239" y="2320181"/>
            <a:ext cx="5838426" cy="814951"/>
            <a:chOff x="5727700" y="1349829"/>
            <a:chExt cx="5537060" cy="1169534"/>
          </a:xfrm>
          <a:solidFill>
            <a:srgbClr val="E40055"/>
          </a:solidFill>
        </p:grpSpPr>
        <p:sp>
          <p:nvSpPr>
            <p:cNvPr id="16" name="淘宝店 bossppt 出品 15"/>
            <p:cNvSpPr/>
            <p:nvPr/>
          </p:nvSpPr>
          <p:spPr>
            <a:xfrm>
              <a:off x="5727700" y="2333625"/>
              <a:ext cx="390525" cy="185738"/>
            </a:xfrm>
            <a:custGeom>
              <a:avLst/>
              <a:gdLst>
                <a:gd name="connsiteX0" fmla="*/ 0 w 390525"/>
                <a:gd name="connsiteY0" fmla="*/ 0 h 185738"/>
                <a:gd name="connsiteX1" fmla="*/ 390525 w 390525"/>
                <a:gd name="connsiteY1" fmla="*/ 185738 h 185738"/>
                <a:gd name="connsiteX2" fmla="*/ 390525 w 390525"/>
                <a:gd name="connsiteY2" fmla="*/ 4763 h 185738"/>
                <a:gd name="connsiteX3" fmla="*/ 0 w 390525"/>
                <a:gd name="connsiteY3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185738">
                  <a:moveTo>
                    <a:pt x="0" y="0"/>
                  </a:moveTo>
                  <a:lnTo>
                    <a:pt x="390525" y="185738"/>
                  </a:lnTo>
                  <a:lnTo>
                    <a:pt x="390525" y="4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淘宝店 bossppt 出品 16"/>
            <p:cNvSpPr/>
            <p:nvPr/>
          </p:nvSpPr>
          <p:spPr>
            <a:xfrm>
              <a:off x="5733143" y="1349829"/>
              <a:ext cx="4920343" cy="986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淘宝店 bossppt 出品 17"/>
            <p:cNvSpPr/>
            <p:nvPr/>
          </p:nvSpPr>
          <p:spPr>
            <a:xfrm>
              <a:off x="10652760" y="1431834"/>
              <a:ext cx="612000" cy="822960"/>
            </a:xfrm>
            <a:custGeom>
              <a:avLst/>
              <a:gdLst>
                <a:gd name="connsiteX0" fmla="*/ 948690 w 982980"/>
                <a:gd name="connsiteY0" fmla="*/ 0 h 822960"/>
                <a:gd name="connsiteX1" fmla="*/ 788670 w 982980"/>
                <a:gd name="connsiteY1" fmla="*/ 445770 h 822960"/>
                <a:gd name="connsiteX2" fmla="*/ 982980 w 982980"/>
                <a:gd name="connsiteY2" fmla="*/ 822960 h 822960"/>
                <a:gd name="connsiteX3" fmla="*/ 0 w 982980"/>
                <a:gd name="connsiteY3" fmla="*/ 822960 h 822960"/>
                <a:gd name="connsiteX4" fmla="*/ 0 w 982980"/>
                <a:gd name="connsiteY4" fmla="*/ 0 h 822960"/>
                <a:gd name="connsiteX5" fmla="*/ 948690 w 982980"/>
                <a:gd name="connsiteY5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980" h="822960">
                  <a:moveTo>
                    <a:pt x="948690" y="0"/>
                  </a:moveTo>
                  <a:lnTo>
                    <a:pt x="788670" y="445770"/>
                  </a:lnTo>
                  <a:lnTo>
                    <a:pt x="982980" y="822960"/>
                  </a:lnTo>
                  <a:lnTo>
                    <a:pt x="0" y="822960"/>
                  </a:lnTo>
                  <a:lnTo>
                    <a:pt x="0" y="0"/>
                  </a:lnTo>
                  <a:lnTo>
                    <a:pt x="9486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淘宝店 bossppt 出品 18"/>
          <p:cNvGrpSpPr/>
          <p:nvPr/>
        </p:nvGrpSpPr>
        <p:grpSpPr>
          <a:xfrm>
            <a:off x="5205239" y="3351045"/>
            <a:ext cx="5838426" cy="814951"/>
            <a:chOff x="5727700" y="1349829"/>
            <a:chExt cx="5537060" cy="1169534"/>
          </a:xfrm>
          <a:solidFill>
            <a:srgbClr val="E40055"/>
          </a:solidFill>
        </p:grpSpPr>
        <p:sp>
          <p:nvSpPr>
            <p:cNvPr id="20" name="淘宝店 bossppt 出品 19"/>
            <p:cNvSpPr/>
            <p:nvPr/>
          </p:nvSpPr>
          <p:spPr>
            <a:xfrm>
              <a:off x="5727700" y="2333625"/>
              <a:ext cx="390525" cy="185738"/>
            </a:xfrm>
            <a:custGeom>
              <a:avLst/>
              <a:gdLst>
                <a:gd name="connsiteX0" fmla="*/ 0 w 390525"/>
                <a:gd name="connsiteY0" fmla="*/ 0 h 185738"/>
                <a:gd name="connsiteX1" fmla="*/ 390525 w 390525"/>
                <a:gd name="connsiteY1" fmla="*/ 185738 h 185738"/>
                <a:gd name="connsiteX2" fmla="*/ 390525 w 390525"/>
                <a:gd name="connsiteY2" fmla="*/ 4763 h 185738"/>
                <a:gd name="connsiteX3" fmla="*/ 0 w 390525"/>
                <a:gd name="connsiteY3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185738">
                  <a:moveTo>
                    <a:pt x="0" y="0"/>
                  </a:moveTo>
                  <a:lnTo>
                    <a:pt x="390525" y="185738"/>
                  </a:lnTo>
                  <a:lnTo>
                    <a:pt x="390525" y="4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淘宝店 bossppt 出品20"/>
            <p:cNvSpPr/>
            <p:nvPr/>
          </p:nvSpPr>
          <p:spPr>
            <a:xfrm>
              <a:off x="5733143" y="1349829"/>
              <a:ext cx="4920343" cy="986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淘宝店 bossppt 出品 21"/>
            <p:cNvSpPr/>
            <p:nvPr/>
          </p:nvSpPr>
          <p:spPr>
            <a:xfrm>
              <a:off x="10652760" y="1431834"/>
              <a:ext cx="612000" cy="822960"/>
            </a:xfrm>
            <a:custGeom>
              <a:avLst/>
              <a:gdLst>
                <a:gd name="connsiteX0" fmla="*/ 948690 w 982980"/>
                <a:gd name="connsiteY0" fmla="*/ 0 h 822960"/>
                <a:gd name="connsiteX1" fmla="*/ 788670 w 982980"/>
                <a:gd name="connsiteY1" fmla="*/ 445770 h 822960"/>
                <a:gd name="connsiteX2" fmla="*/ 982980 w 982980"/>
                <a:gd name="connsiteY2" fmla="*/ 822960 h 822960"/>
                <a:gd name="connsiteX3" fmla="*/ 0 w 982980"/>
                <a:gd name="connsiteY3" fmla="*/ 822960 h 822960"/>
                <a:gd name="connsiteX4" fmla="*/ 0 w 982980"/>
                <a:gd name="connsiteY4" fmla="*/ 0 h 822960"/>
                <a:gd name="connsiteX5" fmla="*/ 948690 w 982980"/>
                <a:gd name="connsiteY5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980" h="822960">
                  <a:moveTo>
                    <a:pt x="948690" y="0"/>
                  </a:moveTo>
                  <a:lnTo>
                    <a:pt x="788670" y="445770"/>
                  </a:lnTo>
                  <a:lnTo>
                    <a:pt x="982980" y="822960"/>
                  </a:lnTo>
                  <a:lnTo>
                    <a:pt x="0" y="822960"/>
                  </a:lnTo>
                  <a:lnTo>
                    <a:pt x="0" y="0"/>
                  </a:lnTo>
                  <a:lnTo>
                    <a:pt x="9486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淘淘宝店 bossppt 出品 22"/>
          <p:cNvGrpSpPr/>
          <p:nvPr/>
        </p:nvGrpSpPr>
        <p:grpSpPr>
          <a:xfrm>
            <a:off x="5205239" y="4381909"/>
            <a:ext cx="5838426" cy="814951"/>
            <a:chOff x="5727700" y="1349829"/>
            <a:chExt cx="5537060" cy="1169534"/>
          </a:xfrm>
          <a:solidFill>
            <a:srgbClr val="E40055"/>
          </a:solidFill>
        </p:grpSpPr>
        <p:sp>
          <p:nvSpPr>
            <p:cNvPr id="24" name="淘宝店 bossppt 出品 23"/>
            <p:cNvSpPr/>
            <p:nvPr/>
          </p:nvSpPr>
          <p:spPr>
            <a:xfrm>
              <a:off x="5727700" y="2333625"/>
              <a:ext cx="390525" cy="185738"/>
            </a:xfrm>
            <a:custGeom>
              <a:avLst/>
              <a:gdLst>
                <a:gd name="connsiteX0" fmla="*/ 0 w 390525"/>
                <a:gd name="connsiteY0" fmla="*/ 0 h 185738"/>
                <a:gd name="connsiteX1" fmla="*/ 390525 w 390525"/>
                <a:gd name="connsiteY1" fmla="*/ 185738 h 185738"/>
                <a:gd name="connsiteX2" fmla="*/ 390525 w 390525"/>
                <a:gd name="connsiteY2" fmla="*/ 4763 h 185738"/>
                <a:gd name="connsiteX3" fmla="*/ 0 w 390525"/>
                <a:gd name="connsiteY3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185738">
                  <a:moveTo>
                    <a:pt x="0" y="0"/>
                  </a:moveTo>
                  <a:lnTo>
                    <a:pt x="390525" y="185738"/>
                  </a:lnTo>
                  <a:lnTo>
                    <a:pt x="390525" y="4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淘宝店 bossppt 出品 24"/>
            <p:cNvSpPr/>
            <p:nvPr/>
          </p:nvSpPr>
          <p:spPr>
            <a:xfrm>
              <a:off x="5733143" y="1349829"/>
              <a:ext cx="4920343" cy="986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淘宝店 bossppt 出品 25"/>
            <p:cNvSpPr/>
            <p:nvPr/>
          </p:nvSpPr>
          <p:spPr>
            <a:xfrm>
              <a:off x="10652760" y="1431834"/>
              <a:ext cx="612000" cy="822960"/>
            </a:xfrm>
            <a:custGeom>
              <a:avLst/>
              <a:gdLst>
                <a:gd name="connsiteX0" fmla="*/ 948690 w 982980"/>
                <a:gd name="connsiteY0" fmla="*/ 0 h 822960"/>
                <a:gd name="connsiteX1" fmla="*/ 788670 w 982980"/>
                <a:gd name="connsiteY1" fmla="*/ 445770 h 822960"/>
                <a:gd name="connsiteX2" fmla="*/ 982980 w 982980"/>
                <a:gd name="connsiteY2" fmla="*/ 822960 h 822960"/>
                <a:gd name="connsiteX3" fmla="*/ 0 w 982980"/>
                <a:gd name="connsiteY3" fmla="*/ 822960 h 822960"/>
                <a:gd name="connsiteX4" fmla="*/ 0 w 982980"/>
                <a:gd name="connsiteY4" fmla="*/ 0 h 822960"/>
                <a:gd name="connsiteX5" fmla="*/ 948690 w 982980"/>
                <a:gd name="connsiteY5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980" h="822960">
                  <a:moveTo>
                    <a:pt x="948690" y="0"/>
                  </a:moveTo>
                  <a:lnTo>
                    <a:pt x="788670" y="445770"/>
                  </a:lnTo>
                  <a:lnTo>
                    <a:pt x="982980" y="822960"/>
                  </a:lnTo>
                  <a:lnTo>
                    <a:pt x="0" y="822960"/>
                  </a:lnTo>
                  <a:lnTo>
                    <a:pt x="0" y="0"/>
                  </a:lnTo>
                  <a:lnTo>
                    <a:pt x="9486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淘宝店 bossppt 出品 26"/>
          <p:cNvGrpSpPr/>
          <p:nvPr/>
        </p:nvGrpSpPr>
        <p:grpSpPr>
          <a:xfrm>
            <a:off x="5205238" y="5412772"/>
            <a:ext cx="5838425" cy="814951"/>
            <a:chOff x="5727700" y="1349829"/>
            <a:chExt cx="5537059" cy="1169534"/>
          </a:xfrm>
          <a:solidFill>
            <a:srgbClr val="E40055"/>
          </a:solidFill>
        </p:grpSpPr>
        <p:sp>
          <p:nvSpPr>
            <p:cNvPr id="28" name="淘宝店 bossppt 出品 27"/>
            <p:cNvSpPr/>
            <p:nvPr/>
          </p:nvSpPr>
          <p:spPr>
            <a:xfrm>
              <a:off x="5727700" y="2333625"/>
              <a:ext cx="390525" cy="185738"/>
            </a:xfrm>
            <a:custGeom>
              <a:avLst/>
              <a:gdLst>
                <a:gd name="connsiteX0" fmla="*/ 0 w 390525"/>
                <a:gd name="connsiteY0" fmla="*/ 0 h 185738"/>
                <a:gd name="connsiteX1" fmla="*/ 390525 w 390525"/>
                <a:gd name="connsiteY1" fmla="*/ 185738 h 185738"/>
                <a:gd name="connsiteX2" fmla="*/ 390525 w 390525"/>
                <a:gd name="connsiteY2" fmla="*/ 4763 h 185738"/>
                <a:gd name="connsiteX3" fmla="*/ 0 w 390525"/>
                <a:gd name="connsiteY3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185738">
                  <a:moveTo>
                    <a:pt x="0" y="0"/>
                  </a:moveTo>
                  <a:lnTo>
                    <a:pt x="390525" y="185738"/>
                  </a:lnTo>
                  <a:lnTo>
                    <a:pt x="390525" y="4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淘宝店 bossppt 出品 28"/>
            <p:cNvSpPr/>
            <p:nvPr/>
          </p:nvSpPr>
          <p:spPr>
            <a:xfrm>
              <a:off x="5733143" y="1349829"/>
              <a:ext cx="4920343" cy="986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淘宝店 bossppt 出品 29"/>
            <p:cNvSpPr/>
            <p:nvPr/>
          </p:nvSpPr>
          <p:spPr>
            <a:xfrm>
              <a:off x="10652759" y="1431834"/>
              <a:ext cx="612000" cy="822960"/>
            </a:xfrm>
            <a:custGeom>
              <a:avLst/>
              <a:gdLst>
                <a:gd name="connsiteX0" fmla="*/ 948690 w 982980"/>
                <a:gd name="connsiteY0" fmla="*/ 0 h 822960"/>
                <a:gd name="connsiteX1" fmla="*/ 788670 w 982980"/>
                <a:gd name="connsiteY1" fmla="*/ 445770 h 822960"/>
                <a:gd name="connsiteX2" fmla="*/ 982980 w 982980"/>
                <a:gd name="connsiteY2" fmla="*/ 822960 h 822960"/>
                <a:gd name="connsiteX3" fmla="*/ 0 w 982980"/>
                <a:gd name="connsiteY3" fmla="*/ 822960 h 822960"/>
                <a:gd name="connsiteX4" fmla="*/ 0 w 982980"/>
                <a:gd name="connsiteY4" fmla="*/ 0 h 822960"/>
                <a:gd name="connsiteX5" fmla="*/ 948690 w 982980"/>
                <a:gd name="connsiteY5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980" h="822960">
                  <a:moveTo>
                    <a:pt x="948690" y="0"/>
                  </a:moveTo>
                  <a:lnTo>
                    <a:pt x="788670" y="445770"/>
                  </a:lnTo>
                  <a:lnTo>
                    <a:pt x="982980" y="822960"/>
                  </a:lnTo>
                  <a:lnTo>
                    <a:pt x="0" y="822960"/>
                  </a:lnTo>
                  <a:lnTo>
                    <a:pt x="0" y="0"/>
                  </a:lnTo>
                  <a:lnTo>
                    <a:pt x="9486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淘宝店 bossppt 出品 30"/>
          <p:cNvSpPr txBox="1"/>
          <p:nvPr/>
        </p:nvSpPr>
        <p:spPr>
          <a:xfrm>
            <a:off x="1606613" y="198427"/>
            <a:ext cx="1482915" cy="871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淘宝店 bossppt 出品 31"/>
          <p:cNvSpPr txBox="1"/>
          <p:nvPr/>
        </p:nvSpPr>
        <p:spPr>
          <a:xfrm>
            <a:off x="6051751" y="2466379"/>
            <a:ext cx="2031325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关于蜜雪冰城</a:t>
            </a:r>
          </a:p>
        </p:txBody>
      </p:sp>
      <p:sp>
        <p:nvSpPr>
          <p:cNvPr id="33" name="淘宝店 bossppt 出品 32"/>
          <p:cNvSpPr txBox="1"/>
          <p:nvPr/>
        </p:nvSpPr>
        <p:spPr>
          <a:xfrm>
            <a:off x="6051751" y="3470721"/>
            <a:ext cx="2914580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相关战略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策略分析</a:t>
            </a:r>
          </a:p>
        </p:txBody>
      </p:sp>
      <p:sp>
        <p:nvSpPr>
          <p:cNvPr id="34" name="淘宝店 bossppt 出品 33"/>
          <p:cNvSpPr txBox="1"/>
          <p:nvPr/>
        </p:nvSpPr>
        <p:spPr>
          <a:xfrm>
            <a:off x="6051751" y="4511412"/>
            <a:ext cx="2972289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企业发展的典型时期</a:t>
            </a:r>
          </a:p>
        </p:txBody>
      </p:sp>
      <p:sp>
        <p:nvSpPr>
          <p:cNvPr id="35" name="淘宝店 bossppt 出品 34"/>
          <p:cNvSpPr txBox="1"/>
          <p:nvPr/>
        </p:nvSpPr>
        <p:spPr>
          <a:xfrm>
            <a:off x="6051751" y="5552101"/>
            <a:ext cx="2914580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发展优势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未来之路</a:t>
            </a:r>
          </a:p>
        </p:txBody>
      </p:sp>
      <p:sp>
        <p:nvSpPr>
          <p:cNvPr id="36" name="淘宝店 bossppt 出品 35"/>
          <p:cNvSpPr txBox="1"/>
          <p:nvPr/>
        </p:nvSpPr>
        <p:spPr>
          <a:xfrm>
            <a:off x="10403553" y="2466380"/>
            <a:ext cx="492443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37" name="淘宝店 bossppt 出品 36"/>
          <p:cNvSpPr txBox="1"/>
          <p:nvPr/>
        </p:nvSpPr>
        <p:spPr>
          <a:xfrm>
            <a:off x="10403553" y="3476461"/>
            <a:ext cx="492443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8" name="淘宝店 bossppt 出品 37"/>
          <p:cNvSpPr txBox="1"/>
          <p:nvPr/>
        </p:nvSpPr>
        <p:spPr>
          <a:xfrm>
            <a:off x="10403553" y="4501847"/>
            <a:ext cx="492443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39" name="淘宝店 bossppt 出品 38"/>
          <p:cNvSpPr txBox="1"/>
          <p:nvPr/>
        </p:nvSpPr>
        <p:spPr>
          <a:xfrm>
            <a:off x="10403553" y="5557839"/>
            <a:ext cx="492443" cy="461665"/>
          </a:xfrm>
          <a:prstGeom prst="rect">
            <a:avLst/>
          </a:prstGeom>
          <a:solidFill>
            <a:srgbClr val="E40055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40" name="淘宝店 bossppt 出品 39"/>
          <p:cNvSpPr txBox="1"/>
          <p:nvPr/>
        </p:nvSpPr>
        <p:spPr>
          <a:xfrm>
            <a:off x="1088361" y="997467"/>
            <a:ext cx="2519419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店 bossppt 出品 1"/>
          <p:cNvSpPr/>
          <p:nvPr/>
        </p:nvSpPr>
        <p:spPr>
          <a:xfrm>
            <a:off x="5158847" y="1026415"/>
            <a:ext cx="2581348" cy="2581348"/>
          </a:xfrm>
          <a:prstGeom prst="ellips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淘宝店 bossppt 出品 2"/>
          <p:cNvGrpSpPr/>
          <p:nvPr/>
        </p:nvGrpSpPr>
        <p:grpSpPr>
          <a:xfrm>
            <a:off x="5006191" y="4647001"/>
            <a:ext cx="1514766" cy="246221"/>
            <a:chOff x="4369395" y="3284984"/>
            <a:chExt cx="1436675" cy="233527"/>
          </a:xfrm>
        </p:grpSpPr>
        <p:sp>
          <p:nvSpPr>
            <p:cNvPr id="4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发展历程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淘宝店chenying0907出品 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" name="淘宝店 bossppt 出品 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" name="淘宝店 bossppt 出品 7"/>
          <p:cNvGrpSpPr/>
          <p:nvPr/>
        </p:nvGrpSpPr>
        <p:grpSpPr>
          <a:xfrm>
            <a:off x="6748723" y="4647001"/>
            <a:ext cx="1514766" cy="246221"/>
            <a:chOff x="4369395" y="3284984"/>
            <a:chExt cx="1436675" cy="233527"/>
          </a:xfrm>
        </p:grpSpPr>
        <p:sp>
          <p:nvSpPr>
            <p:cNvPr id="9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品牌排行榜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淘宝店chenying0907出品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淘宝店 bossppt 出品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3" name="淘宝店 bossppt 出品 12"/>
          <p:cNvGrpSpPr/>
          <p:nvPr/>
        </p:nvGrpSpPr>
        <p:grpSpPr>
          <a:xfrm>
            <a:off x="5006191" y="5059457"/>
            <a:ext cx="1514766" cy="246221"/>
            <a:chOff x="4369395" y="3284984"/>
            <a:chExt cx="1436675" cy="233527"/>
          </a:xfrm>
        </p:grpSpPr>
        <p:sp>
          <p:nvSpPr>
            <p:cNvPr id="14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品牌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IP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淘宝店chenying0907出品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淘宝店 bossppt 出品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8" name="淘宝店 bossppt 出品 17"/>
          <p:cNvGrpSpPr/>
          <p:nvPr/>
        </p:nvGrpSpPr>
        <p:grpSpPr>
          <a:xfrm>
            <a:off x="6748723" y="5058846"/>
            <a:ext cx="1514766" cy="246221"/>
            <a:chOff x="4369395" y="3284984"/>
            <a:chExt cx="1436675" cy="233527"/>
          </a:xfrm>
        </p:grpSpPr>
        <p:sp>
          <p:nvSpPr>
            <p:cNvPr id="19" name="淘宝店 bossppt 出品 9"/>
            <p:cNvSpPr txBox="1"/>
            <p:nvPr/>
          </p:nvSpPr>
          <p:spPr>
            <a:xfrm>
              <a:off x="4581936" y="3284984"/>
              <a:ext cx="1224134" cy="2335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企业文化</a:t>
              </a:r>
              <a:endParaRPr lang="zh-CN" altLang="en-US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淘宝店chenying0907出品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淘宝店 bossppt 出品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3" name="标题 4"/>
          <p:cNvSpPr txBox="1"/>
          <p:nvPr/>
        </p:nvSpPr>
        <p:spPr>
          <a:xfrm>
            <a:off x="5268244" y="4028170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关于蜜雪冰城</a:t>
            </a:r>
          </a:p>
        </p:txBody>
      </p:sp>
      <p:sp>
        <p:nvSpPr>
          <p:cNvPr id="24" name="淘宝店 bossppt 出品 23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5" name="淘宝店 bossppt 出品 24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6" name="淘宝店 bossppt 出品 25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淘宝店 bossppt 出品 26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8" name="淘宝店 bossppt 出品 27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淘宝店 bossppt 出品 28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0" name="淘宝店 bossppt 出品 29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1" name="淘宝店 bossppt 出品 30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2" name="淘宝店 bossppt 出品 31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3" name="淘宝店 bossppt 出品 32"/>
          <p:cNvSpPr>
            <a:spLocks noChangeAspect="1"/>
          </p:cNvSpPr>
          <p:nvPr/>
        </p:nvSpPr>
        <p:spPr>
          <a:xfrm>
            <a:off x="6429383" y="883133"/>
            <a:ext cx="75914" cy="75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4" name="标题 4"/>
          <p:cNvSpPr txBox="1"/>
          <p:nvPr/>
        </p:nvSpPr>
        <p:spPr>
          <a:xfrm>
            <a:off x="5214623" y="2933027"/>
            <a:ext cx="2505426" cy="499221"/>
          </a:xfrm>
          <a:prstGeom prst="rect">
            <a:avLst/>
          </a:prstGeom>
        </p:spPr>
        <p:txBody>
          <a:bodyPr vert="horz" lIns="96410" tIns="48205" rIns="96410" bIns="4820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253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</a:t>
            </a:r>
            <a:endParaRPr lang="zh-CN" altLang="en-US" sz="253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淘宝店 bossppt 出品 35"/>
          <p:cNvSpPr/>
          <p:nvPr/>
        </p:nvSpPr>
        <p:spPr>
          <a:xfrm>
            <a:off x="5268244" y="1135812"/>
            <a:ext cx="2362557" cy="236255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cxnSp>
        <p:nvCxnSpPr>
          <p:cNvPr id="37" name="淘宝店 bossppt 出品 36"/>
          <p:cNvCxnSpPr/>
          <p:nvPr/>
        </p:nvCxnSpPr>
        <p:spPr>
          <a:xfrm>
            <a:off x="5006191" y="4527389"/>
            <a:ext cx="3159447" cy="0"/>
          </a:xfrm>
          <a:prstGeom prst="line">
            <a:avLst/>
          </a:prstGeom>
          <a:ln>
            <a:solidFill>
              <a:srgbClr val="2C363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淘宝店 bossppt 出品 5"/>
          <p:cNvSpPr>
            <a:spLocks noChangeArrowheads="1"/>
          </p:cNvSpPr>
          <p:nvPr/>
        </p:nvSpPr>
        <p:spPr bwMode="auto">
          <a:xfrm>
            <a:off x="354" y="7151273"/>
            <a:ext cx="12882391" cy="85951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59" y="1517105"/>
            <a:ext cx="1131553" cy="143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蜜雪冰城是怎样炼成的</a:t>
            </a:r>
            <a:endParaRPr lang="zh-CN" altLang="en-US" sz="20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83" y="1384077"/>
            <a:ext cx="8824007" cy="48510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927" y="1023628"/>
            <a:ext cx="1218431" cy="2046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4"/>
          <p:cNvSpPr txBox="1"/>
          <p:nvPr/>
        </p:nvSpPr>
        <p:spPr>
          <a:xfrm>
            <a:off x="236687" y="270198"/>
            <a:ext cx="7272808" cy="508705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年上半年中国新式茶饮品牌排行</a:t>
            </a:r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艾媒金榜</a:t>
            </a:r>
            <a:endParaRPr lang="zh-CN" altLang="en-US" sz="20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3525703" y="1240061"/>
          <a:ext cx="4824536" cy="567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1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89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排名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品牌名称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金榜指数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喜茶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84.9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CoCo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都可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82.7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古茗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82.1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蜜雪冰城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81.0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沪上阿姨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80.8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茶颜悦色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80.7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一点点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80.0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一只酸奶牛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78.8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奈雪の茶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78.0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589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茶百道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77.6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799" y="1274039"/>
            <a:ext cx="1128593" cy="1316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4"/>
          <p:cNvSpPr txBox="1"/>
          <p:nvPr/>
        </p:nvSpPr>
        <p:spPr>
          <a:xfrm>
            <a:off x="236687" y="291456"/>
            <a:ext cx="6768752" cy="414787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月茶饮品牌门店排行</a:t>
            </a:r>
            <a:r>
              <a:rPr lang="en-US" altLang="zh-CN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E400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窄门餐眼</a:t>
            </a:r>
          </a:p>
        </p:txBody>
      </p:sp>
      <p:sp>
        <p:nvSpPr>
          <p:cNvPr id="52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graphicFrame>
        <p:nvGraphicFramePr>
          <p:cNvPr id="36" name="表格 2"/>
          <p:cNvGraphicFramePr>
            <a:graphicFrameLocks noGrp="1"/>
          </p:cNvGraphicFramePr>
          <p:nvPr/>
        </p:nvGraphicFramePr>
        <p:xfrm>
          <a:off x="3333031" y="1168053"/>
          <a:ext cx="4824536" cy="590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1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787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排名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品牌名称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门店数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蜜雪冰城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14799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书亦烧仙草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6790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古茗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5372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益禾堂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5164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CoCo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都可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4859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茶百道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4492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一点点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3610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沪上阿姨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3382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甜啦啦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3202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悸动烧仙草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2529</a:t>
                      </a:r>
                      <a:endParaRPr lang="zh-CN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775" y="1172619"/>
            <a:ext cx="1128593" cy="1316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4"/>
          <p:cNvSpPr txBox="1"/>
          <p:nvPr/>
        </p:nvSpPr>
        <p:spPr>
          <a:xfrm>
            <a:off x="236687" y="270198"/>
            <a:ext cx="5017775" cy="30452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E40055"/>
                </a:solidFill>
                <a:ea typeface="微软雅黑" panose="020B0503020204020204" pitchFamily="34" charset="-122"/>
              </a:rPr>
              <a:t>门店分布情况</a:t>
            </a:r>
            <a:endParaRPr lang="zh-CN" altLang="en-US" sz="2400" b="1" dirty="0">
              <a:solidFill>
                <a:srgbClr val="E400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淘宝店 bossppt 出品 5"/>
          <p:cNvSpPr>
            <a:spLocks noChangeArrowheads="1"/>
          </p:cNvSpPr>
          <p:nvPr/>
        </p:nvSpPr>
        <p:spPr bwMode="auto">
          <a:xfrm>
            <a:off x="0" y="778903"/>
            <a:ext cx="12882391" cy="45719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txBody>
          <a:bodyPr vert="horz" wrap="square" lIns="96410" tIns="48205" rIns="96410" bIns="48205" numCol="1" anchor="t" anchorCtr="0" compatLnSpc="1"/>
          <a:lstStyle/>
          <a:p>
            <a:endParaRPr lang="zh-CN" altLang="en-US" sz="142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783" y="2370181"/>
            <a:ext cx="3891063" cy="2943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22" y="2370181"/>
            <a:ext cx="3816424" cy="29430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98" y="2336510"/>
            <a:ext cx="4063387" cy="3005213"/>
          </a:xfrm>
          <a:prstGeom prst="rect">
            <a:avLst/>
          </a:prstGeom>
        </p:spPr>
      </p:pic>
      <p:grpSp>
        <p:nvGrpSpPr>
          <p:cNvPr id="38" name="淘宝店 bossppt 出品 19"/>
          <p:cNvGrpSpPr/>
          <p:nvPr/>
        </p:nvGrpSpPr>
        <p:grpSpPr>
          <a:xfrm>
            <a:off x="1734612" y="5920589"/>
            <a:ext cx="1795663" cy="426087"/>
            <a:chOff x="1793812" y="4421987"/>
            <a:chExt cx="1702648" cy="404014"/>
          </a:xfrm>
          <a:solidFill>
            <a:srgbClr val="E40055"/>
          </a:solidFill>
        </p:grpSpPr>
        <p:sp>
          <p:nvSpPr>
            <p:cNvPr id="39" name="圆角淘宝店 bossppt 出品 20"/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grpFill/>
            <a:ln w="28575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b="1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0" name="淘宝店 bossppt 出品 21"/>
            <p:cNvSpPr txBox="1"/>
            <p:nvPr/>
          </p:nvSpPr>
          <p:spPr>
            <a:xfrm>
              <a:off x="2119835" y="4449359"/>
              <a:ext cx="1050602" cy="3501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</a:rPr>
                <a:t>蜜雪冰城</a:t>
              </a:r>
            </a:p>
          </p:txBody>
        </p:sp>
      </p:grpSp>
      <p:grpSp>
        <p:nvGrpSpPr>
          <p:cNvPr id="41" name="淘宝店 bossppt 出品22"/>
          <p:cNvGrpSpPr/>
          <p:nvPr/>
        </p:nvGrpSpPr>
        <p:grpSpPr>
          <a:xfrm>
            <a:off x="5666169" y="5892702"/>
            <a:ext cx="1795663" cy="426086"/>
            <a:chOff x="4128769" y="4421987"/>
            <a:chExt cx="1702648" cy="404014"/>
          </a:xfrm>
          <a:solidFill>
            <a:srgbClr val="E40055"/>
          </a:solidFill>
        </p:grpSpPr>
        <p:sp>
          <p:nvSpPr>
            <p:cNvPr id="42" name="圆角淘宝店 bossppt 出品 23"/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grpFill/>
            <a:ln w="28575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b="1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3" name="淘宝店 bossppt 出品 24"/>
            <p:cNvSpPr txBox="1"/>
            <p:nvPr/>
          </p:nvSpPr>
          <p:spPr>
            <a:xfrm>
              <a:off x="4345354" y="4465028"/>
              <a:ext cx="1269477" cy="3502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</a:rPr>
                <a:t>书亦烧仙草</a:t>
              </a:r>
            </a:p>
          </p:txBody>
        </p:sp>
      </p:grpSp>
      <p:grpSp>
        <p:nvGrpSpPr>
          <p:cNvPr id="44" name="淘宝店 bossppt 出品 25"/>
          <p:cNvGrpSpPr/>
          <p:nvPr/>
        </p:nvGrpSpPr>
        <p:grpSpPr>
          <a:xfrm>
            <a:off x="9597727" y="5893491"/>
            <a:ext cx="1795663" cy="426086"/>
            <a:chOff x="6463726" y="4421987"/>
            <a:chExt cx="1702648" cy="404014"/>
          </a:xfrm>
          <a:solidFill>
            <a:srgbClr val="E40055"/>
          </a:solidFill>
        </p:grpSpPr>
        <p:sp>
          <p:nvSpPr>
            <p:cNvPr id="45" name="圆角淘宝店 bossppt 出品 26"/>
            <p:cNvSpPr/>
            <p:nvPr/>
          </p:nvSpPr>
          <p:spPr>
            <a:xfrm>
              <a:off x="6463726" y="4421987"/>
              <a:ext cx="1702648" cy="404014"/>
            </a:xfrm>
            <a:prstGeom prst="roundRect">
              <a:avLst>
                <a:gd name="adj" fmla="val 50000"/>
              </a:avLst>
            </a:prstGeom>
            <a:grpFill/>
            <a:ln w="28575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b="1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6" name="淘宝店 bossppt 出品 27"/>
            <p:cNvSpPr txBox="1"/>
            <p:nvPr/>
          </p:nvSpPr>
          <p:spPr>
            <a:xfrm>
              <a:off x="7034151" y="4447681"/>
              <a:ext cx="612851" cy="3502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</a:rPr>
                <a:t>古茗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453930b-7325-425d-ae72-51eade27a37c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Microsoft Office PowerPoint</Application>
  <PresentationFormat>自定义</PresentationFormat>
  <Paragraphs>286</Paragraphs>
  <Slides>29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宋体</vt:lpstr>
      <vt:lpstr>微软雅黑</vt:lpstr>
      <vt:lpstr>Agency FB</vt:lpstr>
      <vt:lpstr>Arial</vt:lpstr>
      <vt:lpstr>Calibri</vt:lpstr>
      <vt:lpstr>Impact</vt:lpstr>
      <vt:lpstr>Times New Roman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https://chinappt.taobao.com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 2017 红色系列</dc:title>
  <dc:subject>BOSSPPT 2017 红色系列</dc:subject>
  <dc:creator/>
  <cp:keywords>https:/chinappt.taobao.com</cp:keywords>
  <dc:description>BOSSPPT 2017 红色系列_x000d__x000d_
店铺：BOSSPPT顶尖职业文案_x000d__x000d_
https://chinappt.taobao.com_x000d__x000d_
（如果您购买此PPT非上述网址，视为盗版本店，可以要求退货）</dc:description>
  <cp:lastModifiedBy/>
  <cp:revision>6</cp:revision>
  <dcterms:created xsi:type="dcterms:W3CDTF">2016-09-05T08:07:00Z</dcterms:created>
  <dcterms:modified xsi:type="dcterms:W3CDTF">2021-10-12T02:30:28Z</dcterms:modified>
  <cp:category>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2052-11.1.0.10723</vt:lpwstr>
  </property>
  <property fmtid="{D5CDD505-2E9C-101B-9397-08002B2CF9AE}" pid="3" name="ICV">
    <vt:lpwstr>FF59D1E9C0EB43859C361758BEE78EBD</vt:lpwstr>
  </property>
</Properties>
</file>